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72" r:id="rId2"/>
    <p:sldId id="273" r:id="rId3"/>
    <p:sldId id="274" r:id="rId4"/>
    <p:sldId id="492" r:id="rId5"/>
    <p:sldId id="500" r:id="rId6"/>
    <p:sldId id="414" r:id="rId7"/>
    <p:sldId id="317" r:id="rId8"/>
    <p:sldId id="493" r:id="rId9"/>
    <p:sldId id="415" r:id="rId10"/>
    <p:sldId id="494" r:id="rId11"/>
    <p:sldId id="459" r:id="rId12"/>
    <p:sldId id="461" r:id="rId13"/>
    <p:sldId id="474" r:id="rId14"/>
    <p:sldId id="506" r:id="rId15"/>
    <p:sldId id="501" r:id="rId16"/>
    <p:sldId id="504" r:id="rId17"/>
    <p:sldId id="505" r:id="rId18"/>
    <p:sldId id="495" r:id="rId19"/>
    <p:sldId id="424" r:id="rId20"/>
    <p:sldId id="496" r:id="rId21"/>
    <p:sldId id="509" r:id="rId22"/>
    <p:sldId id="489" r:id="rId23"/>
    <p:sldId id="490" r:id="rId24"/>
    <p:sldId id="487" r:id="rId25"/>
    <p:sldId id="507" r:id="rId26"/>
    <p:sldId id="498"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7041"/>
    <a:srgbClr val="DC7942"/>
    <a:srgbClr val="C4C4C4"/>
    <a:srgbClr val="6888BC"/>
    <a:srgbClr val="5095D4"/>
    <a:srgbClr val="DA9A44"/>
    <a:srgbClr val="FFE181"/>
    <a:srgbClr val="BE8460"/>
    <a:srgbClr val="1E7A7A"/>
    <a:srgbClr val="A8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388" autoAdjust="0"/>
    <p:restoredTop sz="96296" autoAdjust="0"/>
  </p:normalViewPr>
  <p:slideViewPr>
    <p:cSldViewPr snapToGrid="0">
      <p:cViewPr varScale="1">
        <p:scale>
          <a:sx n="92" d="100"/>
          <a:sy n="92" d="100"/>
        </p:scale>
        <p:origin x="84" y="402"/>
      </p:cViewPr>
      <p:guideLst/>
    </p:cSldViewPr>
  </p:slideViewPr>
  <p:notesTextViewPr>
    <p:cViewPr>
      <p:scale>
        <a:sx n="1" d="1"/>
        <a:sy n="1" d="1"/>
      </p:scale>
      <p:origin x="0" y="0"/>
    </p:cViewPr>
  </p:notesTextViewPr>
  <p:sorterViewPr>
    <p:cViewPr>
      <p:scale>
        <a:sx n="100" d="100"/>
        <a:sy n="100" d="100"/>
      </p:scale>
      <p:origin x="0" y="-21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8145" cy="465743"/>
          </a:xfrm>
          <a:prstGeom prst="rect">
            <a:avLst/>
          </a:prstGeom>
        </p:spPr>
        <p:txBody>
          <a:bodyPr vert="horz" lIns="88126" tIns="44062" rIns="88126" bIns="44062" rtlCol="0"/>
          <a:lstStyle>
            <a:lvl1pPr algn="l">
              <a:defRPr sz="1200"/>
            </a:lvl1pPr>
          </a:lstStyle>
          <a:p>
            <a:endParaRPr lang="en-US" dirty="0"/>
          </a:p>
        </p:txBody>
      </p:sp>
      <p:sp>
        <p:nvSpPr>
          <p:cNvPr id="3" name="Date Placeholder 2"/>
          <p:cNvSpPr>
            <a:spLocks noGrp="1"/>
          </p:cNvSpPr>
          <p:nvPr>
            <p:ph type="dt" sz="quarter" idx="1"/>
          </p:nvPr>
        </p:nvSpPr>
        <p:spPr>
          <a:xfrm>
            <a:off x="3970736" y="1"/>
            <a:ext cx="3038145" cy="465743"/>
          </a:xfrm>
          <a:prstGeom prst="rect">
            <a:avLst/>
          </a:prstGeom>
        </p:spPr>
        <p:txBody>
          <a:bodyPr vert="horz" lIns="88126" tIns="44062" rIns="88126" bIns="44062" rtlCol="0"/>
          <a:lstStyle>
            <a:lvl1pPr algn="r">
              <a:defRPr sz="1200"/>
            </a:lvl1pPr>
          </a:lstStyle>
          <a:p>
            <a:r>
              <a:rPr lang="en-US" dirty="0"/>
              <a:t>4/27/2017</a:t>
            </a:r>
          </a:p>
        </p:txBody>
      </p:sp>
      <p:sp>
        <p:nvSpPr>
          <p:cNvPr id="4" name="Footer Placeholder 3"/>
          <p:cNvSpPr>
            <a:spLocks noGrp="1"/>
          </p:cNvSpPr>
          <p:nvPr>
            <p:ph type="ftr" sz="quarter" idx="2"/>
          </p:nvPr>
        </p:nvSpPr>
        <p:spPr>
          <a:xfrm>
            <a:off x="2" y="8830658"/>
            <a:ext cx="3038145" cy="465742"/>
          </a:xfrm>
          <a:prstGeom prst="rect">
            <a:avLst/>
          </a:prstGeom>
        </p:spPr>
        <p:txBody>
          <a:bodyPr vert="horz" lIns="88126" tIns="44062" rIns="88126" bIns="440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736" y="8830658"/>
            <a:ext cx="3038145" cy="465742"/>
          </a:xfrm>
          <a:prstGeom prst="rect">
            <a:avLst/>
          </a:prstGeom>
        </p:spPr>
        <p:txBody>
          <a:bodyPr vert="horz" lIns="88126" tIns="44062" rIns="88126" bIns="44062" rtlCol="0" anchor="b"/>
          <a:lstStyle>
            <a:lvl1pPr algn="r">
              <a:defRPr sz="1200"/>
            </a:lvl1pPr>
          </a:lstStyle>
          <a:p>
            <a:fld id="{EB450044-286D-412A-B599-A77B584C5BAE}" type="slidenum">
              <a:rPr lang="en-US" smtClean="0"/>
              <a:t>‹#›</a:t>
            </a:fld>
            <a:endParaRPr lang="en-US" dirty="0"/>
          </a:p>
        </p:txBody>
      </p:sp>
    </p:spTree>
    <p:extLst>
      <p:ext uri="{BB962C8B-B14F-4D97-AF65-F5344CB8AC3E}">
        <p14:creationId xmlns:p14="http://schemas.microsoft.com/office/powerpoint/2010/main" val="319710225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8145" cy="465743"/>
          </a:xfrm>
          <a:prstGeom prst="rect">
            <a:avLst/>
          </a:prstGeom>
        </p:spPr>
        <p:txBody>
          <a:bodyPr vert="horz" lIns="88126" tIns="44062" rIns="88126" bIns="44062" rtlCol="0"/>
          <a:lstStyle>
            <a:lvl1pPr algn="l">
              <a:defRPr sz="1200"/>
            </a:lvl1pPr>
          </a:lstStyle>
          <a:p>
            <a:endParaRPr lang="en-US" dirty="0"/>
          </a:p>
        </p:txBody>
      </p:sp>
      <p:sp>
        <p:nvSpPr>
          <p:cNvPr id="3" name="Date Placeholder 2"/>
          <p:cNvSpPr>
            <a:spLocks noGrp="1"/>
          </p:cNvSpPr>
          <p:nvPr>
            <p:ph type="dt" idx="1"/>
          </p:nvPr>
        </p:nvSpPr>
        <p:spPr>
          <a:xfrm>
            <a:off x="3970736" y="1"/>
            <a:ext cx="3038145" cy="465743"/>
          </a:xfrm>
          <a:prstGeom prst="rect">
            <a:avLst/>
          </a:prstGeom>
        </p:spPr>
        <p:txBody>
          <a:bodyPr vert="horz" lIns="88126" tIns="44062" rIns="88126" bIns="44062" rtlCol="0"/>
          <a:lstStyle>
            <a:lvl1pPr algn="r">
              <a:defRPr sz="1200"/>
            </a:lvl1pPr>
          </a:lstStyle>
          <a:p>
            <a:r>
              <a:rPr lang="en-US" dirty="0"/>
              <a:t>4/27/2017</a:t>
            </a:r>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88126" tIns="44062" rIns="88126" bIns="44062" rtlCol="0" anchor="ctr"/>
          <a:lstStyle/>
          <a:p>
            <a:endParaRPr lang="en-US" dirty="0"/>
          </a:p>
        </p:txBody>
      </p:sp>
      <p:sp>
        <p:nvSpPr>
          <p:cNvPr id="5" name="Notes Placeholder 4"/>
          <p:cNvSpPr>
            <a:spLocks noGrp="1"/>
          </p:cNvSpPr>
          <p:nvPr>
            <p:ph type="body" sz="quarter" idx="3"/>
          </p:nvPr>
        </p:nvSpPr>
        <p:spPr>
          <a:xfrm>
            <a:off x="701345" y="4474508"/>
            <a:ext cx="5607711" cy="3659842"/>
          </a:xfrm>
          <a:prstGeom prst="rect">
            <a:avLst/>
          </a:prstGeom>
        </p:spPr>
        <p:txBody>
          <a:bodyPr vert="horz" lIns="88126" tIns="44062" rIns="88126" bIns="440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30658"/>
            <a:ext cx="3038145" cy="465742"/>
          </a:xfrm>
          <a:prstGeom prst="rect">
            <a:avLst/>
          </a:prstGeom>
        </p:spPr>
        <p:txBody>
          <a:bodyPr vert="horz" lIns="88126" tIns="44062" rIns="88126" bIns="440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736" y="8830658"/>
            <a:ext cx="3038145" cy="465742"/>
          </a:xfrm>
          <a:prstGeom prst="rect">
            <a:avLst/>
          </a:prstGeom>
        </p:spPr>
        <p:txBody>
          <a:bodyPr vert="horz" lIns="88126" tIns="44062" rIns="88126" bIns="44062" rtlCol="0" anchor="b"/>
          <a:lstStyle>
            <a:lvl1pPr algn="r">
              <a:defRPr sz="1200"/>
            </a:lvl1pPr>
          </a:lstStyle>
          <a:p>
            <a:fld id="{DF2E98E3-8AE5-4FC1-9955-DE1F68227266}" type="slidenum">
              <a:rPr lang="en-US" smtClean="0"/>
              <a:t>‹#›</a:t>
            </a:fld>
            <a:endParaRPr lang="en-US" dirty="0"/>
          </a:p>
        </p:txBody>
      </p:sp>
    </p:spTree>
    <p:extLst>
      <p:ext uri="{BB962C8B-B14F-4D97-AF65-F5344CB8AC3E}">
        <p14:creationId xmlns:p14="http://schemas.microsoft.com/office/powerpoint/2010/main" val="224927692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DF2E98E3-8AE5-4FC1-9955-DE1F68227266}" type="slidenum">
              <a:rPr lang="en-US" smtClean="0"/>
              <a:t>1</a:t>
            </a:fld>
            <a:endParaRPr lang="en-US" dirty="0"/>
          </a:p>
        </p:txBody>
      </p:sp>
      <p:sp>
        <p:nvSpPr>
          <p:cNvPr id="5" name="Date Placeholder 4"/>
          <p:cNvSpPr>
            <a:spLocks noGrp="1"/>
          </p:cNvSpPr>
          <p:nvPr>
            <p:ph type="dt" idx="11"/>
          </p:nvPr>
        </p:nvSpPr>
        <p:spPr/>
        <p:txBody>
          <a:bodyPr/>
          <a:lstStyle/>
          <a:p>
            <a:r>
              <a:rPr lang="en-US" dirty="0"/>
              <a:t>4/27/2017</a:t>
            </a:r>
          </a:p>
        </p:txBody>
      </p:sp>
    </p:spTree>
    <p:extLst>
      <p:ext uri="{BB962C8B-B14F-4D97-AF65-F5344CB8AC3E}">
        <p14:creationId xmlns:p14="http://schemas.microsoft.com/office/powerpoint/2010/main" val="3344288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2E98E3-8AE5-4FC1-9955-DE1F68227266}" type="slidenum">
              <a:rPr lang="en-US" smtClean="0"/>
              <a:t>15</a:t>
            </a:fld>
            <a:endParaRPr lang="en-US" dirty="0"/>
          </a:p>
        </p:txBody>
      </p:sp>
      <p:sp>
        <p:nvSpPr>
          <p:cNvPr id="5" name="Date Placeholder 4"/>
          <p:cNvSpPr>
            <a:spLocks noGrp="1"/>
          </p:cNvSpPr>
          <p:nvPr>
            <p:ph type="dt" idx="11"/>
          </p:nvPr>
        </p:nvSpPr>
        <p:spPr/>
        <p:txBody>
          <a:bodyPr/>
          <a:lstStyle/>
          <a:p>
            <a:r>
              <a:rPr lang="en-US" dirty="0"/>
              <a:t>4/27/2017</a:t>
            </a:r>
          </a:p>
        </p:txBody>
      </p:sp>
    </p:spTree>
    <p:extLst>
      <p:ext uri="{BB962C8B-B14F-4D97-AF65-F5344CB8AC3E}">
        <p14:creationId xmlns:p14="http://schemas.microsoft.com/office/powerpoint/2010/main" val="2553569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2E98E3-8AE5-4FC1-9955-DE1F68227266}" type="slidenum">
              <a:rPr lang="en-US" smtClean="0"/>
              <a:t>19</a:t>
            </a:fld>
            <a:endParaRPr lang="en-US" dirty="0"/>
          </a:p>
        </p:txBody>
      </p:sp>
      <p:sp>
        <p:nvSpPr>
          <p:cNvPr id="5" name="Date Placeholder 4"/>
          <p:cNvSpPr>
            <a:spLocks noGrp="1"/>
          </p:cNvSpPr>
          <p:nvPr>
            <p:ph type="dt" idx="11"/>
          </p:nvPr>
        </p:nvSpPr>
        <p:spPr/>
        <p:txBody>
          <a:bodyPr/>
          <a:lstStyle/>
          <a:p>
            <a:r>
              <a:rPr lang="en-US" dirty="0"/>
              <a:t>4/27/2017</a:t>
            </a:r>
          </a:p>
        </p:txBody>
      </p:sp>
    </p:spTree>
    <p:extLst>
      <p:ext uri="{BB962C8B-B14F-4D97-AF65-F5344CB8AC3E}">
        <p14:creationId xmlns:p14="http://schemas.microsoft.com/office/powerpoint/2010/main" val="4016638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2E98E3-8AE5-4FC1-9955-DE1F68227266}" type="slidenum">
              <a:rPr lang="en-US" smtClean="0"/>
              <a:t>22</a:t>
            </a:fld>
            <a:endParaRPr lang="en-US" dirty="0"/>
          </a:p>
        </p:txBody>
      </p:sp>
      <p:sp>
        <p:nvSpPr>
          <p:cNvPr id="5" name="Date Placeholder 4"/>
          <p:cNvSpPr>
            <a:spLocks noGrp="1"/>
          </p:cNvSpPr>
          <p:nvPr>
            <p:ph type="dt" idx="11"/>
          </p:nvPr>
        </p:nvSpPr>
        <p:spPr/>
        <p:txBody>
          <a:bodyPr/>
          <a:lstStyle/>
          <a:p>
            <a:r>
              <a:rPr lang="en-US" dirty="0"/>
              <a:t>4/27/2017</a:t>
            </a:r>
          </a:p>
        </p:txBody>
      </p:sp>
    </p:spTree>
    <p:extLst>
      <p:ext uri="{BB962C8B-B14F-4D97-AF65-F5344CB8AC3E}">
        <p14:creationId xmlns:p14="http://schemas.microsoft.com/office/powerpoint/2010/main" val="4009525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2E98E3-8AE5-4FC1-9955-DE1F68227266}" type="slidenum">
              <a:rPr lang="en-US" smtClean="0"/>
              <a:t>23</a:t>
            </a:fld>
            <a:endParaRPr lang="en-US" dirty="0"/>
          </a:p>
        </p:txBody>
      </p:sp>
      <p:sp>
        <p:nvSpPr>
          <p:cNvPr id="5" name="Date Placeholder 4"/>
          <p:cNvSpPr>
            <a:spLocks noGrp="1"/>
          </p:cNvSpPr>
          <p:nvPr>
            <p:ph type="dt" idx="11"/>
          </p:nvPr>
        </p:nvSpPr>
        <p:spPr/>
        <p:txBody>
          <a:bodyPr/>
          <a:lstStyle/>
          <a:p>
            <a:r>
              <a:rPr lang="en-US" dirty="0"/>
              <a:t>4/27/2017</a:t>
            </a:r>
          </a:p>
        </p:txBody>
      </p:sp>
    </p:spTree>
    <p:extLst>
      <p:ext uri="{BB962C8B-B14F-4D97-AF65-F5344CB8AC3E}">
        <p14:creationId xmlns:p14="http://schemas.microsoft.com/office/powerpoint/2010/main" val="2629669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2E98E3-8AE5-4FC1-9955-DE1F68227266}" type="slidenum">
              <a:rPr lang="en-US" smtClean="0"/>
              <a:t>24</a:t>
            </a:fld>
            <a:endParaRPr lang="en-US" dirty="0"/>
          </a:p>
        </p:txBody>
      </p:sp>
      <p:sp>
        <p:nvSpPr>
          <p:cNvPr id="5" name="Date Placeholder 4"/>
          <p:cNvSpPr>
            <a:spLocks noGrp="1"/>
          </p:cNvSpPr>
          <p:nvPr>
            <p:ph type="dt" idx="11"/>
          </p:nvPr>
        </p:nvSpPr>
        <p:spPr/>
        <p:txBody>
          <a:bodyPr/>
          <a:lstStyle/>
          <a:p>
            <a:r>
              <a:rPr lang="en-US" dirty="0"/>
              <a:t>4/27/2017</a:t>
            </a:r>
          </a:p>
        </p:txBody>
      </p:sp>
    </p:spTree>
    <p:extLst>
      <p:ext uri="{BB962C8B-B14F-4D97-AF65-F5344CB8AC3E}">
        <p14:creationId xmlns:p14="http://schemas.microsoft.com/office/powerpoint/2010/main" val="1068919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2E98E3-8AE5-4FC1-9955-DE1F68227266}" type="slidenum">
              <a:rPr lang="en-US" smtClean="0"/>
              <a:t>2</a:t>
            </a:fld>
            <a:endParaRPr lang="en-US" dirty="0"/>
          </a:p>
        </p:txBody>
      </p:sp>
      <p:sp>
        <p:nvSpPr>
          <p:cNvPr id="5" name="Date Placeholder 4"/>
          <p:cNvSpPr>
            <a:spLocks noGrp="1"/>
          </p:cNvSpPr>
          <p:nvPr>
            <p:ph type="dt" idx="11"/>
          </p:nvPr>
        </p:nvSpPr>
        <p:spPr/>
        <p:txBody>
          <a:bodyPr/>
          <a:lstStyle/>
          <a:p>
            <a:r>
              <a:rPr lang="en-US" dirty="0"/>
              <a:t>4/27/2017</a:t>
            </a:r>
          </a:p>
        </p:txBody>
      </p:sp>
    </p:spTree>
    <p:extLst>
      <p:ext uri="{BB962C8B-B14F-4D97-AF65-F5344CB8AC3E}">
        <p14:creationId xmlns:p14="http://schemas.microsoft.com/office/powerpoint/2010/main" val="509425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2E98E3-8AE5-4FC1-9955-DE1F68227266}" type="slidenum">
              <a:rPr lang="en-US" smtClean="0"/>
              <a:t>3</a:t>
            </a:fld>
            <a:endParaRPr lang="en-US" dirty="0"/>
          </a:p>
        </p:txBody>
      </p:sp>
      <p:sp>
        <p:nvSpPr>
          <p:cNvPr id="5" name="Date Placeholder 4"/>
          <p:cNvSpPr>
            <a:spLocks noGrp="1"/>
          </p:cNvSpPr>
          <p:nvPr>
            <p:ph type="dt" idx="11"/>
          </p:nvPr>
        </p:nvSpPr>
        <p:spPr/>
        <p:txBody>
          <a:bodyPr/>
          <a:lstStyle/>
          <a:p>
            <a:r>
              <a:rPr lang="en-US" dirty="0"/>
              <a:t>4/27/2017</a:t>
            </a:r>
          </a:p>
        </p:txBody>
      </p:sp>
    </p:spTree>
    <p:extLst>
      <p:ext uri="{BB962C8B-B14F-4D97-AF65-F5344CB8AC3E}">
        <p14:creationId xmlns:p14="http://schemas.microsoft.com/office/powerpoint/2010/main" val="4010198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2E98E3-8AE5-4FC1-9955-DE1F68227266}" type="slidenum">
              <a:rPr lang="en-US" smtClean="0"/>
              <a:t>6</a:t>
            </a:fld>
            <a:endParaRPr lang="en-US" dirty="0"/>
          </a:p>
        </p:txBody>
      </p:sp>
      <p:sp>
        <p:nvSpPr>
          <p:cNvPr id="5" name="Date Placeholder 4"/>
          <p:cNvSpPr>
            <a:spLocks noGrp="1"/>
          </p:cNvSpPr>
          <p:nvPr>
            <p:ph type="dt" idx="11"/>
          </p:nvPr>
        </p:nvSpPr>
        <p:spPr/>
        <p:txBody>
          <a:bodyPr/>
          <a:lstStyle/>
          <a:p>
            <a:r>
              <a:rPr lang="en-US" dirty="0"/>
              <a:t>4/27/2017</a:t>
            </a:r>
          </a:p>
        </p:txBody>
      </p:sp>
    </p:spTree>
    <p:extLst>
      <p:ext uri="{BB962C8B-B14F-4D97-AF65-F5344CB8AC3E}">
        <p14:creationId xmlns:p14="http://schemas.microsoft.com/office/powerpoint/2010/main" val="2586732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2E98E3-8AE5-4FC1-9955-DE1F68227266}" type="slidenum">
              <a:rPr lang="en-US" smtClean="0"/>
              <a:t>7</a:t>
            </a:fld>
            <a:endParaRPr lang="en-US" dirty="0"/>
          </a:p>
        </p:txBody>
      </p:sp>
      <p:sp>
        <p:nvSpPr>
          <p:cNvPr id="5" name="Date Placeholder 4"/>
          <p:cNvSpPr>
            <a:spLocks noGrp="1"/>
          </p:cNvSpPr>
          <p:nvPr>
            <p:ph type="dt" idx="11"/>
          </p:nvPr>
        </p:nvSpPr>
        <p:spPr/>
        <p:txBody>
          <a:bodyPr/>
          <a:lstStyle/>
          <a:p>
            <a:r>
              <a:rPr lang="en-US" dirty="0"/>
              <a:t>4/27/2017</a:t>
            </a:r>
          </a:p>
        </p:txBody>
      </p:sp>
    </p:spTree>
    <p:extLst>
      <p:ext uri="{BB962C8B-B14F-4D97-AF65-F5344CB8AC3E}">
        <p14:creationId xmlns:p14="http://schemas.microsoft.com/office/powerpoint/2010/main" val="932495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2E98E3-8AE5-4FC1-9955-DE1F68227266}" type="slidenum">
              <a:rPr lang="en-US" smtClean="0"/>
              <a:t>9</a:t>
            </a:fld>
            <a:endParaRPr lang="en-US" dirty="0"/>
          </a:p>
        </p:txBody>
      </p:sp>
      <p:sp>
        <p:nvSpPr>
          <p:cNvPr id="5" name="Date Placeholder 4"/>
          <p:cNvSpPr>
            <a:spLocks noGrp="1"/>
          </p:cNvSpPr>
          <p:nvPr>
            <p:ph type="dt" idx="11"/>
          </p:nvPr>
        </p:nvSpPr>
        <p:spPr/>
        <p:txBody>
          <a:bodyPr/>
          <a:lstStyle/>
          <a:p>
            <a:r>
              <a:rPr lang="en-US" dirty="0"/>
              <a:t>4/27/2017</a:t>
            </a:r>
          </a:p>
        </p:txBody>
      </p:sp>
    </p:spTree>
    <p:extLst>
      <p:ext uri="{BB962C8B-B14F-4D97-AF65-F5344CB8AC3E}">
        <p14:creationId xmlns:p14="http://schemas.microsoft.com/office/powerpoint/2010/main" val="2536378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2E98E3-8AE5-4FC1-9955-DE1F68227266}" type="slidenum">
              <a:rPr lang="en-US" smtClean="0"/>
              <a:t>11</a:t>
            </a:fld>
            <a:endParaRPr lang="en-US" dirty="0"/>
          </a:p>
        </p:txBody>
      </p:sp>
      <p:sp>
        <p:nvSpPr>
          <p:cNvPr id="5" name="Date Placeholder 4"/>
          <p:cNvSpPr>
            <a:spLocks noGrp="1"/>
          </p:cNvSpPr>
          <p:nvPr>
            <p:ph type="dt" idx="11"/>
          </p:nvPr>
        </p:nvSpPr>
        <p:spPr/>
        <p:txBody>
          <a:bodyPr/>
          <a:lstStyle/>
          <a:p>
            <a:r>
              <a:rPr lang="en-US" dirty="0"/>
              <a:t>4/27/2017</a:t>
            </a:r>
          </a:p>
        </p:txBody>
      </p:sp>
    </p:spTree>
    <p:extLst>
      <p:ext uri="{BB962C8B-B14F-4D97-AF65-F5344CB8AC3E}">
        <p14:creationId xmlns:p14="http://schemas.microsoft.com/office/powerpoint/2010/main" val="635696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2E98E3-8AE5-4FC1-9955-DE1F68227266}" type="slidenum">
              <a:rPr lang="en-US" smtClean="0"/>
              <a:t>12</a:t>
            </a:fld>
            <a:endParaRPr lang="en-US" dirty="0"/>
          </a:p>
        </p:txBody>
      </p:sp>
      <p:sp>
        <p:nvSpPr>
          <p:cNvPr id="5" name="Date Placeholder 4"/>
          <p:cNvSpPr>
            <a:spLocks noGrp="1"/>
          </p:cNvSpPr>
          <p:nvPr>
            <p:ph type="dt" idx="11"/>
          </p:nvPr>
        </p:nvSpPr>
        <p:spPr/>
        <p:txBody>
          <a:bodyPr/>
          <a:lstStyle/>
          <a:p>
            <a:r>
              <a:rPr lang="en-US" dirty="0"/>
              <a:t>4/27/2017</a:t>
            </a:r>
          </a:p>
        </p:txBody>
      </p:sp>
    </p:spTree>
    <p:extLst>
      <p:ext uri="{BB962C8B-B14F-4D97-AF65-F5344CB8AC3E}">
        <p14:creationId xmlns:p14="http://schemas.microsoft.com/office/powerpoint/2010/main" val="2960860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Month of May</a:t>
            </a:r>
          </a:p>
          <a:p>
            <a:r>
              <a:rPr lang="en-US" dirty="0"/>
              <a:t>Theme:</a:t>
            </a:r>
            <a:r>
              <a:rPr lang="en-US" baseline="0" dirty="0"/>
              <a:t> Water Awareness + High School Video Contest</a:t>
            </a:r>
          </a:p>
          <a:p>
            <a:r>
              <a:rPr lang="en-US" baseline="0" dirty="0"/>
              <a:t>If folks would like to advertise certain events, they can use RRWA’s social media</a:t>
            </a:r>
          </a:p>
          <a:p>
            <a:endParaRPr lang="en-US" dirty="0"/>
          </a:p>
        </p:txBody>
      </p:sp>
      <p:sp>
        <p:nvSpPr>
          <p:cNvPr id="4" name="Date Placeholder 3"/>
          <p:cNvSpPr>
            <a:spLocks noGrp="1"/>
          </p:cNvSpPr>
          <p:nvPr>
            <p:ph type="dt" idx="10"/>
          </p:nvPr>
        </p:nvSpPr>
        <p:spPr/>
        <p:txBody>
          <a:bodyPr/>
          <a:lstStyle/>
          <a:p>
            <a:r>
              <a:rPr lang="en-US" dirty="0"/>
              <a:t>4/27/2017</a:t>
            </a:r>
          </a:p>
        </p:txBody>
      </p:sp>
      <p:sp>
        <p:nvSpPr>
          <p:cNvPr id="5" name="Slide Number Placeholder 4"/>
          <p:cNvSpPr>
            <a:spLocks noGrp="1"/>
          </p:cNvSpPr>
          <p:nvPr>
            <p:ph type="sldNum" sz="quarter" idx="11"/>
          </p:nvPr>
        </p:nvSpPr>
        <p:spPr/>
        <p:txBody>
          <a:bodyPr/>
          <a:lstStyle/>
          <a:p>
            <a:fld id="{DF2E98E3-8AE5-4FC1-9955-DE1F68227266}" type="slidenum">
              <a:rPr lang="en-US" smtClean="0"/>
              <a:t>13</a:t>
            </a:fld>
            <a:endParaRPr lang="en-US" dirty="0"/>
          </a:p>
        </p:txBody>
      </p:sp>
    </p:spTree>
    <p:extLst>
      <p:ext uri="{BB962C8B-B14F-4D97-AF65-F5344CB8AC3E}">
        <p14:creationId xmlns:p14="http://schemas.microsoft.com/office/powerpoint/2010/main" val="20149138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5.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5.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5.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2.tiff"/><Relationship Id="rId5" Type="http://schemas.openxmlformats.org/officeDocument/2006/relationships/image" Target="../media/image6.jpeg"/><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84022" y="516051"/>
            <a:ext cx="5600700" cy="1212623"/>
          </a:xfrm>
        </p:spPr>
        <p:txBody>
          <a:bodyPr anchor="b">
            <a:noAutofit/>
          </a:bodyPr>
          <a:lstStyle>
            <a:lvl1pPr algn="l">
              <a:defRPr sz="4800" b="0" cap="none" spc="0">
                <a:ln>
                  <a:noFill/>
                </a:ln>
                <a:solidFill>
                  <a:schemeClr val="bg1"/>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2784022" y="2091645"/>
            <a:ext cx="5731328" cy="50459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r>
              <a:rPr lang="en-US"/>
              <a:t>5/18/2017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473C5F-579D-4B61-918F-7D9F519F0355}" type="slidenum">
              <a:rPr lang="en-US" smtClean="0"/>
              <a:t>‹#›</a:t>
            </a:fld>
            <a:endParaRPr lang="en-US"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38036" r="34018" b="-4758"/>
          <a:stretch/>
        </p:blipFill>
        <p:spPr>
          <a:xfrm>
            <a:off x="0" y="0"/>
            <a:ext cx="2555421" cy="7189010"/>
          </a:xfrm>
          <a:prstGeom prst="rect">
            <a:avLst/>
          </a:prstGeom>
          <a:ln>
            <a:noFill/>
          </a:ln>
        </p:spPr>
      </p:pic>
      <p:sp>
        <p:nvSpPr>
          <p:cNvPr id="9" name="Rectangle 8"/>
          <p:cNvSpPr/>
          <p:nvPr userDrawn="1"/>
        </p:nvSpPr>
        <p:spPr>
          <a:xfrm>
            <a:off x="261257" y="0"/>
            <a:ext cx="2041070" cy="6858000"/>
          </a:xfrm>
          <a:prstGeom prst="rect">
            <a:avLst/>
          </a:pr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p:nvPr userDrawn="1"/>
        </p:nvGrpSpPr>
        <p:grpSpPr>
          <a:xfrm>
            <a:off x="605028" y="413727"/>
            <a:ext cx="1420586" cy="1738993"/>
            <a:chOff x="605028" y="413727"/>
            <a:chExt cx="1420586" cy="1738993"/>
          </a:xfrm>
        </p:grpSpPr>
        <p:sp>
          <p:nvSpPr>
            <p:cNvPr id="10" name="Rectangle 9"/>
            <p:cNvSpPr/>
            <p:nvPr userDrawn="1"/>
          </p:nvSpPr>
          <p:spPr>
            <a:xfrm>
              <a:off x="605028" y="413727"/>
              <a:ext cx="1420586" cy="17389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285" y="482580"/>
              <a:ext cx="1338072" cy="1601286"/>
            </a:xfrm>
            <a:prstGeom prst="rect">
              <a:avLst/>
            </a:prstGeom>
          </p:spPr>
        </p:pic>
      </p:grpSp>
    </p:spTree>
    <p:extLst>
      <p:ext uri="{BB962C8B-B14F-4D97-AF65-F5344CB8AC3E}">
        <p14:creationId xmlns:p14="http://schemas.microsoft.com/office/powerpoint/2010/main" val="1453201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chemeClr val="tx2"/>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1719743" y="365126"/>
            <a:ext cx="6795606" cy="1325563"/>
          </a:xfrm>
        </p:spPr>
        <p:txBody>
          <a:bodyPr/>
          <a:lstStyle>
            <a:lvl1pPr>
              <a:defRPr b="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4" name="Content Placeholder 2"/>
          <p:cNvSpPr>
            <a:spLocks noGrp="1"/>
          </p:cNvSpPr>
          <p:nvPr>
            <p:ph idx="1"/>
          </p:nvPr>
        </p:nvSpPr>
        <p:spPr>
          <a:xfrm>
            <a:off x="1719742" y="1825625"/>
            <a:ext cx="679560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836"/>
            <a:ext cx="1508102" cy="2010802"/>
          </a:xfrm>
          <a:prstGeom prst="rect">
            <a:avLst/>
          </a:prstGeom>
          <a:effectLst>
            <a:reflection blurRad="6350" stA="50000" endA="300" endPos="55000" dir="5400000" sy="-100000" algn="bl" rotWithShape="0"/>
          </a:effectLst>
        </p:spPr>
      </p:pic>
    </p:spTree>
    <p:extLst>
      <p:ext uri="{BB962C8B-B14F-4D97-AF65-F5344CB8AC3E}">
        <p14:creationId xmlns:p14="http://schemas.microsoft.com/office/powerpoint/2010/main" val="1593058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tx2"/>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1719743" y="365126"/>
            <a:ext cx="6795606" cy="1325563"/>
          </a:xfrm>
        </p:spPr>
        <p:txBody>
          <a:bodyPr/>
          <a:lstStyle>
            <a:lvl1pPr>
              <a:defRPr b="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4" name="Content Placeholder 2"/>
          <p:cNvSpPr>
            <a:spLocks noGrp="1"/>
          </p:cNvSpPr>
          <p:nvPr>
            <p:ph idx="1"/>
          </p:nvPr>
        </p:nvSpPr>
        <p:spPr>
          <a:xfrm>
            <a:off x="1719742" y="1825625"/>
            <a:ext cx="679560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43026" r="6487"/>
          <a:stretch/>
        </p:blipFill>
        <p:spPr>
          <a:xfrm>
            <a:off x="0" y="-5836"/>
            <a:ext cx="1518407" cy="2004969"/>
          </a:xfrm>
          <a:prstGeom prst="rect">
            <a:avLst/>
          </a:prstGeom>
          <a:effectLst>
            <a:reflection blurRad="6350" stA="50000" endA="300" endPos="55000" dir="5400000" sy="-100000" algn="bl" rotWithShape="0"/>
          </a:effectLst>
        </p:spPr>
      </p:pic>
    </p:spTree>
    <p:extLst>
      <p:ext uri="{BB962C8B-B14F-4D97-AF65-F5344CB8AC3E}">
        <p14:creationId xmlns:p14="http://schemas.microsoft.com/office/powerpoint/2010/main" val="1942803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chemeClr val="tx2"/>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1719743" y="365126"/>
            <a:ext cx="6795606" cy="1325563"/>
          </a:xfrm>
        </p:spPr>
        <p:txBody>
          <a:bodyPr/>
          <a:lstStyle>
            <a:lvl1pPr>
              <a:defRPr b="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4" name="Content Placeholder 2"/>
          <p:cNvSpPr>
            <a:spLocks noGrp="1"/>
          </p:cNvSpPr>
          <p:nvPr>
            <p:ph idx="1"/>
          </p:nvPr>
        </p:nvSpPr>
        <p:spPr>
          <a:xfrm>
            <a:off x="1719742" y="1825625"/>
            <a:ext cx="679560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20511" t="408" r="24570" b="1757"/>
          <a:stretch/>
        </p:blipFill>
        <p:spPr>
          <a:xfrm>
            <a:off x="0" y="-5836"/>
            <a:ext cx="1517904" cy="2028028"/>
          </a:xfrm>
          <a:prstGeom prst="rect">
            <a:avLst/>
          </a:prstGeom>
          <a:effectLst>
            <a:reflection blurRad="6350" stA="50000" endA="300" endPos="55000" dir="5400000" sy="-100000" algn="bl" rotWithShape="0"/>
          </a:effectLst>
        </p:spPr>
      </p:pic>
    </p:spTree>
    <p:extLst>
      <p:ext uri="{BB962C8B-B14F-4D97-AF65-F5344CB8AC3E}">
        <p14:creationId xmlns:p14="http://schemas.microsoft.com/office/powerpoint/2010/main" val="2768581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chemeClr val="tx2"/>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1719743" y="365126"/>
            <a:ext cx="6795606" cy="1325563"/>
          </a:xfrm>
        </p:spPr>
        <p:txBody>
          <a:bodyPr/>
          <a:lstStyle>
            <a:lvl1pPr>
              <a:defRPr b="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4" name="Content Placeholder 2"/>
          <p:cNvSpPr>
            <a:spLocks noGrp="1"/>
          </p:cNvSpPr>
          <p:nvPr>
            <p:ph idx="1"/>
          </p:nvPr>
        </p:nvSpPr>
        <p:spPr>
          <a:xfrm>
            <a:off x="1719742" y="1825625"/>
            <a:ext cx="679560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2247"/>
          <a:stretch/>
        </p:blipFill>
        <p:spPr>
          <a:xfrm>
            <a:off x="0" y="15201"/>
            <a:ext cx="1517904" cy="2025412"/>
          </a:xfrm>
          <a:prstGeom prst="rect">
            <a:avLst/>
          </a:prstGeom>
          <a:effectLst>
            <a:reflection blurRad="6350" stA="50000" endA="300" endPos="55000" dir="5400000" sy="-100000" algn="bl" rotWithShape="0"/>
          </a:effectLst>
        </p:spPr>
      </p:pic>
    </p:spTree>
    <p:extLst>
      <p:ext uri="{BB962C8B-B14F-4D97-AF65-F5344CB8AC3E}">
        <p14:creationId xmlns:p14="http://schemas.microsoft.com/office/powerpoint/2010/main" val="306439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chemeClr val="tx2"/>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1719743" y="365126"/>
            <a:ext cx="6795606" cy="1325563"/>
          </a:xfrm>
        </p:spPr>
        <p:txBody>
          <a:bodyPr/>
          <a:lstStyle>
            <a:lvl1pPr>
              <a:defRPr b="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4" name="Content Placeholder 2"/>
          <p:cNvSpPr>
            <a:spLocks noGrp="1"/>
          </p:cNvSpPr>
          <p:nvPr>
            <p:ph idx="1"/>
          </p:nvPr>
        </p:nvSpPr>
        <p:spPr>
          <a:xfrm>
            <a:off x="1719742" y="1825625"/>
            <a:ext cx="679560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p:cNvGrpSpPr/>
          <p:nvPr userDrawn="1"/>
        </p:nvGrpSpPr>
        <p:grpSpPr>
          <a:xfrm>
            <a:off x="-15458" y="0"/>
            <a:ext cx="1533362" cy="6283525"/>
            <a:chOff x="-15458" y="0"/>
            <a:chExt cx="1533362" cy="6283525"/>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17812" b="8344"/>
            <a:stretch/>
          </p:blipFill>
          <p:spPr>
            <a:xfrm>
              <a:off x="-5153" y="0"/>
              <a:ext cx="1508102" cy="1484851"/>
            </a:xfrm>
            <a:prstGeom prst="rect">
              <a:avLst/>
            </a:prstGeom>
            <a:effectLst>
              <a:reflection blurRad="6350" stA="50000" endA="300" endPos="55000" dir="5400000" sy="-100000" algn="bl" rotWithShape="0"/>
            </a:effectLst>
          </p:spPr>
        </p:pic>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l="43026" t="17426" r="6487" b="6422"/>
            <a:stretch/>
          </p:blipFill>
          <p:spPr>
            <a:xfrm>
              <a:off x="-15458" y="1654535"/>
              <a:ext cx="1518407" cy="1526797"/>
            </a:xfrm>
            <a:prstGeom prst="rect">
              <a:avLst/>
            </a:prstGeom>
            <a:effectLst>
              <a:reflection blurRad="6350" stA="50000" endA="300" endPos="55000" dir="5400000" sy="-100000" algn="bl" rotWithShape="0"/>
            </a:effectLst>
          </p:spPr>
        </p:pic>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0511" t="26008" r="24570" b="1757"/>
            <a:stretch/>
          </p:blipFill>
          <p:spPr>
            <a:xfrm>
              <a:off x="0" y="3351016"/>
              <a:ext cx="1517904" cy="1497380"/>
            </a:xfrm>
            <a:prstGeom prst="rect">
              <a:avLst/>
            </a:prstGeom>
            <a:effectLst>
              <a:reflection blurRad="6350" stA="50000" endA="300" endPos="55000" dir="5400000" sy="-100000" algn="bl" rotWithShape="0"/>
            </a:effectLst>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l="1" t="27414" r="2247" b="10107"/>
            <a:stretch/>
          </p:blipFill>
          <p:spPr>
            <a:xfrm>
              <a:off x="-5153" y="5018081"/>
              <a:ext cx="1517904" cy="1265444"/>
            </a:xfrm>
            <a:prstGeom prst="rect">
              <a:avLst/>
            </a:prstGeom>
            <a:effectLst>
              <a:reflection blurRad="6350" stA="50000" endA="300" endPos="55000" dir="5400000" sy="-100000" algn="bl" rotWithShape="0"/>
            </a:effectLst>
          </p:spPr>
        </p:pic>
      </p:grpSp>
    </p:spTree>
    <p:extLst>
      <p:ext uri="{BB962C8B-B14F-4D97-AF65-F5344CB8AC3E}">
        <p14:creationId xmlns:p14="http://schemas.microsoft.com/office/powerpoint/2010/main" val="3801173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35853" y="365126"/>
            <a:ext cx="6879496" cy="1325563"/>
          </a:xfrm>
        </p:spPr>
        <p:txBody>
          <a:bodyPr>
            <a:normAutofit/>
          </a:bodyPr>
          <a:lstStyle>
            <a:lvl1pPr algn="l" defTabSz="914400" rtl="0" eaLnBrk="1" latinLnBrk="0" hangingPunct="1">
              <a:lnSpc>
                <a:spcPct val="90000"/>
              </a:lnSpc>
              <a:spcBef>
                <a:spcPct val="0"/>
              </a:spcBef>
              <a:buNone/>
              <a:defRPr lang="en-US" sz="4000" b="0" kern="1200" dirty="0">
                <a:ln>
                  <a:noFill/>
                </a:ln>
                <a:solidFill>
                  <a:schemeClr val="bg1"/>
                </a:solidFill>
                <a:latin typeface="Arial" panose="020B0604020202020204" pitchFamily="34" charset="0"/>
                <a:ea typeface="+mj-ea"/>
                <a:cs typeface="Arial" panose="020B0604020202020204" pitchFamily="34" charset="0"/>
              </a:defRPr>
            </a:lvl1pPr>
          </a:lstStyle>
          <a:p>
            <a:r>
              <a:rPr lang="en-US" dirty="0"/>
              <a:t>Click to edit Master title style</a:t>
            </a:r>
          </a:p>
        </p:txBody>
      </p:sp>
      <p:grpSp>
        <p:nvGrpSpPr>
          <p:cNvPr id="10" name="Group 9"/>
          <p:cNvGrpSpPr/>
          <p:nvPr userDrawn="1"/>
        </p:nvGrpSpPr>
        <p:grpSpPr>
          <a:xfrm>
            <a:off x="-15458" y="0"/>
            <a:ext cx="1533362" cy="6283525"/>
            <a:chOff x="-15458" y="0"/>
            <a:chExt cx="1533362" cy="6283525"/>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17812" b="8344"/>
            <a:stretch/>
          </p:blipFill>
          <p:spPr>
            <a:xfrm>
              <a:off x="-5153" y="0"/>
              <a:ext cx="1508102" cy="1484851"/>
            </a:xfrm>
            <a:prstGeom prst="rect">
              <a:avLst/>
            </a:prstGeom>
            <a:effectLst>
              <a:reflection blurRad="6350" stA="50000" endA="300" endPos="55000" dir="5400000" sy="-100000" algn="bl" rotWithShape="0"/>
            </a:effectLst>
          </p:spPr>
        </p:pic>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l="43026" t="17426" r="6487" b="6422"/>
            <a:stretch/>
          </p:blipFill>
          <p:spPr>
            <a:xfrm>
              <a:off x="-15458" y="1654535"/>
              <a:ext cx="1518407" cy="1526797"/>
            </a:xfrm>
            <a:prstGeom prst="rect">
              <a:avLst/>
            </a:prstGeom>
            <a:effectLst>
              <a:reflection blurRad="6350" stA="50000" endA="300" endPos="55000" dir="5400000" sy="-100000" algn="bl" rotWithShape="0"/>
            </a:effectLst>
          </p:spPr>
        </p:pic>
        <p:pic>
          <p:nvPicPr>
            <p:cNvPr id="8" name="Picture 7"/>
            <p:cNvPicPr>
              <a:picLocks noChangeAspect="1"/>
            </p:cNvPicPr>
            <p:nvPr userDrawn="1"/>
          </p:nvPicPr>
          <p:blipFill rotWithShape="1">
            <a:blip r:embed="rId4" cstate="print">
              <a:extLst>
                <a:ext uri="{28A0092B-C50C-407E-A947-70E740481C1C}">
                  <a14:useLocalDpi xmlns:a14="http://schemas.microsoft.com/office/drawing/2010/main" val="0"/>
                </a:ext>
              </a:extLst>
            </a:blip>
            <a:srcRect l="20511" t="26008" r="24570" b="1757"/>
            <a:stretch/>
          </p:blipFill>
          <p:spPr>
            <a:xfrm>
              <a:off x="0" y="3351016"/>
              <a:ext cx="1517904" cy="1497380"/>
            </a:xfrm>
            <a:prstGeom prst="rect">
              <a:avLst/>
            </a:prstGeom>
            <a:effectLst>
              <a:reflection blurRad="6350" stA="50000" endA="300" endPos="55000" dir="5400000" sy="-100000" algn="bl" rotWithShape="0"/>
            </a:effectLst>
          </p:spPr>
        </p:pic>
        <p:pic>
          <p:nvPicPr>
            <p:cNvPr id="9" name="Picture 8"/>
            <p:cNvPicPr>
              <a:picLocks noChangeAspect="1"/>
            </p:cNvPicPr>
            <p:nvPr userDrawn="1"/>
          </p:nvPicPr>
          <p:blipFill rotWithShape="1">
            <a:blip r:embed="rId5" cstate="print">
              <a:extLst>
                <a:ext uri="{28A0092B-C50C-407E-A947-70E740481C1C}">
                  <a14:useLocalDpi xmlns:a14="http://schemas.microsoft.com/office/drawing/2010/main" val="0"/>
                </a:ext>
              </a:extLst>
            </a:blip>
            <a:srcRect l="1" t="27414" r="2247" b="10107"/>
            <a:stretch/>
          </p:blipFill>
          <p:spPr>
            <a:xfrm>
              <a:off x="-5153" y="5018081"/>
              <a:ext cx="1517904" cy="1265444"/>
            </a:xfrm>
            <a:prstGeom prst="rect">
              <a:avLst/>
            </a:prstGeom>
            <a:effectLst>
              <a:reflection blurRad="6350" stA="50000" endA="300" endPos="55000" dir="5400000" sy="-100000" algn="bl" rotWithShape="0"/>
            </a:effectLst>
          </p:spPr>
        </p:pic>
      </p:grpSp>
    </p:spTree>
    <p:extLst>
      <p:ext uri="{BB962C8B-B14F-4D97-AF65-F5344CB8AC3E}">
        <p14:creationId xmlns:p14="http://schemas.microsoft.com/office/powerpoint/2010/main" val="3804201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grpSp>
        <p:nvGrpSpPr>
          <p:cNvPr id="5" name="Group 4"/>
          <p:cNvGrpSpPr/>
          <p:nvPr userDrawn="1"/>
        </p:nvGrpSpPr>
        <p:grpSpPr>
          <a:xfrm>
            <a:off x="-15458" y="0"/>
            <a:ext cx="1533362" cy="6283525"/>
            <a:chOff x="-15458" y="0"/>
            <a:chExt cx="1533362" cy="6283525"/>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17812" b="8344"/>
            <a:stretch/>
          </p:blipFill>
          <p:spPr>
            <a:xfrm>
              <a:off x="-5153" y="0"/>
              <a:ext cx="1508102" cy="1484851"/>
            </a:xfrm>
            <a:prstGeom prst="rect">
              <a:avLst/>
            </a:prstGeom>
            <a:effectLst>
              <a:reflection blurRad="6350" stA="50000" endA="300" endPos="55000" dir="5400000" sy="-100000" algn="bl" rotWithShape="0"/>
            </a:effectLst>
          </p:spPr>
        </p:pic>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l="43026" t="17426" r="6487" b="6422"/>
            <a:stretch/>
          </p:blipFill>
          <p:spPr>
            <a:xfrm>
              <a:off x="-15458" y="1654535"/>
              <a:ext cx="1518407" cy="1526797"/>
            </a:xfrm>
            <a:prstGeom prst="rect">
              <a:avLst/>
            </a:prstGeom>
            <a:effectLst>
              <a:reflection blurRad="6350" stA="50000" endA="300" endPos="55000" dir="5400000" sy="-100000" algn="bl" rotWithShape="0"/>
            </a:effectLst>
          </p:spPr>
        </p:pic>
        <p:pic>
          <p:nvPicPr>
            <p:cNvPr id="8" name="Picture 7"/>
            <p:cNvPicPr>
              <a:picLocks noChangeAspect="1"/>
            </p:cNvPicPr>
            <p:nvPr userDrawn="1"/>
          </p:nvPicPr>
          <p:blipFill rotWithShape="1">
            <a:blip r:embed="rId4" cstate="print">
              <a:extLst>
                <a:ext uri="{28A0092B-C50C-407E-A947-70E740481C1C}">
                  <a14:useLocalDpi xmlns:a14="http://schemas.microsoft.com/office/drawing/2010/main" val="0"/>
                </a:ext>
              </a:extLst>
            </a:blip>
            <a:srcRect l="20511" t="26008" r="24570" b="1757"/>
            <a:stretch/>
          </p:blipFill>
          <p:spPr>
            <a:xfrm>
              <a:off x="0" y="3351016"/>
              <a:ext cx="1517904" cy="1497380"/>
            </a:xfrm>
            <a:prstGeom prst="rect">
              <a:avLst/>
            </a:prstGeom>
            <a:effectLst>
              <a:reflection blurRad="6350" stA="50000" endA="300" endPos="55000" dir="5400000" sy="-100000" algn="bl" rotWithShape="0"/>
            </a:effectLst>
          </p:spPr>
        </p:pic>
        <p:pic>
          <p:nvPicPr>
            <p:cNvPr id="9" name="Picture 8"/>
            <p:cNvPicPr>
              <a:picLocks noChangeAspect="1"/>
            </p:cNvPicPr>
            <p:nvPr userDrawn="1"/>
          </p:nvPicPr>
          <p:blipFill rotWithShape="1">
            <a:blip r:embed="rId5" cstate="print">
              <a:extLst>
                <a:ext uri="{28A0092B-C50C-407E-A947-70E740481C1C}">
                  <a14:useLocalDpi xmlns:a14="http://schemas.microsoft.com/office/drawing/2010/main" val="0"/>
                </a:ext>
              </a:extLst>
            </a:blip>
            <a:srcRect l="1" t="27414" r="2247" b="10107"/>
            <a:stretch/>
          </p:blipFill>
          <p:spPr>
            <a:xfrm>
              <a:off x="-5153" y="5018081"/>
              <a:ext cx="1517904" cy="1265444"/>
            </a:xfrm>
            <a:prstGeom prst="rect">
              <a:avLst/>
            </a:prstGeom>
            <a:effectLst>
              <a:reflection blurRad="6350" stA="50000" endA="300" endPos="55000" dir="5400000" sy="-100000" algn="bl" rotWithShape="0"/>
            </a:effectLst>
          </p:spPr>
        </p:pic>
      </p:grpSp>
    </p:spTree>
    <p:extLst>
      <p:ext uri="{BB962C8B-B14F-4D97-AF65-F5344CB8AC3E}">
        <p14:creationId xmlns:p14="http://schemas.microsoft.com/office/powerpoint/2010/main" val="1658003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3244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5_Title Slide">
    <p:bg>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26479" y="-5835"/>
            <a:ext cx="1508102" cy="2010802"/>
          </a:xfrm>
          <a:prstGeom prst="rect">
            <a:avLst/>
          </a:prstGeom>
          <a:effectLst>
            <a:reflection blurRad="6350" stA="50000" endA="300" endPos="55000" dir="5400000" sy="-100000" algn="bl" rotWithShape="0"/>
          </a:effectLst>
        </p:spPr>
      </p:pic>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2247"/>
          <a:stretch/>
        </p:blipFill>
        <p:spPr>
          <a:xfrm>
            <a:off x="7486649" y="0"/>
            <a:ext cx="1517904" cy="2025412"/>
          </a:xfrm>
          <a:prstGeom prst="rect">
            <a:avLst/>
          </a:prstGeom>
          <a:effectLst>
            <a:reflection blurRad="6350" stA="50000" endA="300" endPos="55000" dir="5400000" sy="-100000" algn="bl" rotWithShape="0"/>
          </a:effectLst>
        </p:spPr>
      </p:pic>
      <p:pic>
        <p:nvPicPr>
          <p:cNvPr id="16" name="Picture 15"/>
          <p:cNvPicPr>
            <a:picLocks noChangeAspect="1"/>
          </p:cNvPicPr>
          <p:nvPr userDrawn="1"/>
        </p:nvPicPr>
        <p:blipFill rotWithShape="1">
          <a:blip r:embed="rId4" cstate="print">
            <a:extLst>
              <a:ext uri="{28A0092B-C50C-407E-A947-70E740481C1C}">
                <a14:useLocalDpi xmlns:a14="http://schemas.microsoft.com/office/drawing/2010/main" val="0"/>
              </a:ext>
            </a:extLst>
          </a:blip>
          <a:srcRect l="20511" t="408" r="24570" b="1757"/>
          <a:stretch/>
        </p:blipFill>
        <p:spPr>
          <a:xfrm>
            <a:off x="5896826" y="-5835"/>
            <a:ext cx="1517904" cy="2028028"/>
          </a:xfrm>
          <a:prstGeom prst="rect">
            <a:avLst/>
          </a:prstGeom>
          <a:effectLst>
            <a:reflection blurRad="6350" stA="50000" endA="300" endPos="55000" dir="5400000" sy="-100000" algn="bl" rotWithShape="0"/>
          </a:effectLst>
        </p:spPr>
      </p:pic>
      <p:pic>
        <p:nvPicPr>
          <p:cNvPr id="17" name="Picture 16"/>
          <p:cNvPicPr>
            <a:picLocks noChangeAspect="1"/>
          </p:cNvPicPr>
          <p:nvPr userDrawn="1"/>
        </p:nvPicPr>
        <p:blipFill rotWithShape="1">
          <a:blip r:embed="rId5">
            <a:extLst>
              <a:ext uri="{28A0092B-C50C-407E-A947-70E740481C1C}">
                <a14:useLocalDpi xmlns:a14="http://schemas.microsoft.com/office/drawing/2010/main" val="0"/>
              </a:ext>
            </a:extLst>
          </a:blip>
          <a:srcRect l="43026" r="6487"/>
          <a:stretch/>
        </p:blipFill>
        <p:spPr>
          <a:xfrm>
            <a:off x="4306500" y="-5835"/>
            <a:ext cx="1518407" cy="2004969"/>
          </a:xfrm>
          <a:prstGeom prst="rect">
            <a:avLst/>
          </a:prstGeom>
          <a:effectLst>
            <a:reflection blurRad="6350" stA="50000" endA="300" endPos="55000" dir="5400000" sy="-100000" algn="bl" rotWithShape="0"/>
          </a:effectLst>
        </p:spPr>
      </p:pic>
      <p:sp>
        <p:nvSpPr>
          <p:cNvPr id="2" name="Title 1"/>
          <p:cNvSpPr>
            <a:spLocks noGrp="1"/>
          </p:cNvSpPr>
          <p:nvPr>
            <p:ph type="ctrTitle"/>
          </p:nvPr>
        </p:nvSpPr>
        <p:spPr>
          <a:xfrm>
            <a:off x="2884690" y="4265931"/>
            <a:ext cx="5675484" cy="1212623"/>
          </a:xfrm>
        </p:spPr>
        <p:txBody>
          <a:bodyPr anchor="b">
            <a:noAutofit/>
          </a:bodyPr>
          <a:lstStyle>
            <a:lvl1pPr algn="l">
              <a:defRPr sz="4800" b="0" cap="none" spc="0">
                <a:ln>
                  <a:noFill/>
                </a:ln>
                <a:solidFill>
                  <a:schemeClr val="bg1"/>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2884690" y="5841525"/>
            <a:ext cx="5731328" cy="50459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r>
              <a:rPr lang="en-US"/>
              <a:t>5/18/2017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473C5F-579D-4B61-918F-7D9F519F0355}" type="slidenum">
              <a:rPr lang="en-US" smtClean="0"/>
              <a:t>‹#›</a:t>
            </a:fld>
            <a:endParaRPr lang="en-US" dirty="0"/>
          </a:p>
        </p:txBody>
      </p:sp>
      <p:grpSp>
        <p:nvGrpSpPr>
          <p:cNvPr id="12" name="Group 11"/>
          <p:cNvGrpSpPr/>
          <p:nvPr userDrawn="1"/>
        </p:nvGrpSpPr>
        <p:grpSpPr>
          <a:xfrm>
            <a:off x="699291" y="260141"/>
            <a:ext cx="1420586" cy="1738993"/>
            <a:chOff x="605028" y="413727"/>
            <a:chExt cx="1420586" cy="1738993"/>
          </a:xfrm>
        </p:grpSpPr>
        <p:sp>
          <p:nvSpPr>
            <p:cNvPr id="13" name="Rectangle 12"/>
            <p:cNvSpPr/>
            <p:nvPr userDrawn="1"/>
          </p:nvSpPr>
          <p:spPr>
            <a:xfrm>
              <a:off x="605028" y="413727"/>
              <a:ext cx="1420586" cy="17389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46285" y="482580"/>
              <a:ext cx="1338072" cy="1601286"/>
            </a:xfrm>
            <a:prstGeom prst="rect">
              <a:avLst/>
            </a:prstGeom>
          </p:spPr>
        </p:pic>
      </p:grpSp>
    </p:spTree>
    <p:extLst>
      <p:ext uri="{BB962C8B-B14F-4D97-AF65-F5344CB8AC3E}">
        <p14:creationId xmlns:p14="http://schemas.microsoft.com/office/powerpoint/2010/main" val="1875110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 y="-274940"/>
            <a:ext cx="9338310" cy="7327250"/>
          </a:xfrm>
          <a:prstGeom prst="rect">
            <a:avLst/>
          </a:prstGeom>
          <a:ln>
            <a:noFill/>
          </a:ln>
        </p:spPr>
      </p:pic>
      <p:sp>
        <p:nvSpPr>
          <p:cNvPr id="4" name="Date Placeholder 3"/>
          <p:cNvSpPr>
            <a:spLocks noGrp="1"/>
          </p:cNvSpPr>
          <p:nvPr>
            <p:ph type="dt" sz="half" idx="10"/>
          </p:nvPr>
        </p:nvSpPr>
        <p:spPr/>
        <p:txBody>
          <a:bodyPr/>
          <a:lstStyle/>
          <a:p>
            <a:r>
              <a:rPr lang="en-US"/>
              <a:t>5/18/2017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473C5F-579D-4B61-918F-7D9F519F0355}" type="slidenum">
              <a:rPr lang="en-US" smtClean="0"/>
              <a:t>‹#›</a:t>
            </a:fld>
            <a:endParaRPr lang="en-US" dirty="0"/>
          </a:p>
        </p:txBody>
      </p:sp>
      <p:sp>
        <p:nvSpPr>
          <p:cNvPr id="19" name="Title 1"/>
          <p:cNvSpPr>
            <a:spLocks noGrp="1"/>
          </p:cNvSpPr>
          <p:nvPr>
            <p:ph type="ctrTitle"/>
          </p:nvPr>
        </p:nvSpPr>
        <p:spPr>
          <a:xfrm>
            <a:off x="2374084" y="4328225"/>
            <a:ext cx="6068644" cy="1212623"/>
          </a:xfrm>
        </p:spPr>
        <p:txBody>
          <a:bodyPr anchor="b">
            <a:noAutofit/>
          </a:bodyPr>
          <a:lstStyle>
            <a:lvl1pPr algn="l">
              <a:defRPr sz="4000" b="0" cap="none" spc="0">
                <a:ln>
                  <a:noFill/>
                </a:ln>
                <a:solidFill>
                  <a:schemeClr val="bg1"/>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20" name="Subtitle 2"/>
          <p:cNvSpPr>
            <a:spLocks noGrp="1"/>
          </p:cNvSpPr>
          <p:nvPr>
            <p:ph type="subTitle" idx="1"/>
          </p:nvPr>
        </p:nvSpPr>
        <p:spPr>
          <a:xfrm>
            <a:off x="2374084" y="5801373"/>
            <a:ext cx="5731328" cy="50459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21" name="Group 20"/>
          <p:cNvGrpSpPr/>
          <p:nvPr userDrawn="1"/>
        </p:nvGrpSpPr>
        <p:grpSpPr>
          <a:xfrm>
            <a:off x="639173" y="4617358"/>
            <a:ext cx="1420586" cy="1738993"/>
            <a:chOff x="605028" y="413727"/>
            <a:chExt cx="1420586" cy="1738993"/>
          </a:xfrm>
        </p:grpSpPr>
        <p:sp>
          <p:nvSpPr>
            <p:cNvPr id="22" name="Rectangle 21"/>
            <p:cNvSpPr/>
            <p:nvPr userDrawn="1"/>
          </p:nvSpPr>
          <p:spPr>
            <a:xfrm>
              <a:off x="605028" y="413727"/>
              <a:ext cx="1420586" cy="17389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285" y="482580"/>
              <a:ext cx="1338072" cy="1601286"/>
            </a:xfrm>
            <a:prstGeom prst="rect">
              <a:avLst/>
            </a:prstGeom>
          </p:spPr>
        </p:pic>
      </p:grpSp>
    </p:spTree>
    <p:extLst>
      <p:ext uri="{BB962C8B-B14F-4D97-AF65-F5344CB8AC3E}">
        <p14:creationId xmlns:p14="http://schemas.microsoft.com/office/powerpoint/2010/main" val="932926369"/>
      </p:ext>
    </p:extLst>
  </p:cSld>
  <p:clrMapOvr>
    <a:masterClrMapping/>
  </p:clrMapOvr>
  <p:extLst mod="1">
    <p:ext uri="{DCECCB84-F9BA-43D5-87BE-67443E8EF086}">
      <p15:sldGuideLst xmlns:p15="http://schemas.microsoft.com/office/powerpoint/2012/main">
        <p15:guide id="1" orient="horz" pos="2784"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5/18/2017</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473C5F-579D-4B61-918F-7D9F519F0355}" type="slidenum">
              <a:rPr lang="en-US" smtClean="0"/>
              <a:t>‹#›</a:t>
            </a:fld>
            <a:endParaRPr lang="en-US" dirty="0"/>
          </a:p>
        </p:txBody>
      </p:sp>
    </p:spTree>
    <p:extLst>
      <p:ext uri="{BB962C8B-B14F-4D97-AF65-F5344CB8AC3E}">
        <p14:creationId xmlns:p14="http://schemas.microsoft.com/office/powerpoint/2010/main" val="1583471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628650" y="365126"/>
            <a:ext cx="7886699" cy="1325563"/>
          </a:xfrm>
          <a:prstGeom prst="rect">
            <a:avLst/>
          </a:prstGeom>
        </p:spPr>
        <p:txBody>
          <a:bodyPr vert="horz" lIns="91440" tIns="45720" rIns="91440" bIns="45720" rtlCol="0" anchor="ctr">
            <a:normAutofit/>
          </a:bodyPr>
          <a:lstStyle/>
          <a:p>
            <a:r>
              <a:rPr lang="en-US" dirty="0"/>
              <a:t>Click to edit Master title style</a:t>
            </a:r>
          </a:p>
        </p:txBody>
      </p:sp>
      <p:sp>
        <p:nvSpPr>
          <p:cNvPr id="7" name="Text Placeholder 2"/>
          <p:cNvSpPr>
            <a:spLocks noGrp="1"/>
          </p:cNvSpPr>
          <p:nvPr>
            <p:ph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5/18/2017</a:t>
            </a:r>
            <a:endParaRPr lang="en-US" dirty="0"/>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73C5F-579D-4B61-918F-7D9F519F0355}" type="slidenum">
              <a:rPr lang="en-US" smtClean="0"/>
              <a:t>‹#›</a:t>
            </a:fld>
            <a:endParaRPr lang="en-US" dirty="0"/>
          </a:p>
        </p:txBody>
      </p:sp>
    </p:spTree>
    <p:extLst>
      <p:ext uri="{BB962C8B-B14F-4D97-AF65-F5344CB8AC3E}">
        <p14:creationId xmlns:p14="http://schemas.microsoft.com/office/powerpoint/2010/main" val="2283349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5/18/2017</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473C5F-579D-4B61-918F-7D9F519F0355}" type="slidenum">
              <a:rPr lang="en-US" smtClean="0"/>
              <a:t>‹#›</a:t>
            </a:fld>
            <a:endParaRPr lang="en-US" dirty="0"/>
          </a:p>
        </p:txBody>
      </p:sp>
    </p:spTree>
    <p:extLst>
      <p:ext uri="{BB962C8B-B14F-4D97-AF65-F5344CB8AC3E}">
        <p14:creationId xmlns:p14="http://schemas.microsoft.com/office/powerpoint/2010/main" val="2662637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3" name="Content Placeholder 2"/>
          <p:cNvSpPr>
            <a:spLocks noGrp="1"/>
          </p:cNvSpPr>
          <p:nvPr>
            <p:ph sz="half" idx="1"/>
          </p:nvPr>
        </p:nvSpPr>
        <p:spPr>
          <a:xfrm>
            <a:off x="628650" y="1825625"/>
            <a:ext cx="3758792"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39112" y="1825625"/>
            <a:ext cx="387623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5/18/2017</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9473C5F-579D-4B61-918F-7D9F519F0355}" type="slidenum">
              <a:rPr lang="en-US" smtClean="0"/>
              <a:t>‹#›</a:t>
            </a:fld>
            <a:endParaRPr lang="en-US" dirty="0"/>
          </a:p>
        </p:txBody>
      </p:sp>
    </p:spTree>
    <p:extLst>
      <p:ext uri="{BB962C8B-B14F-4D97-AF65-F5344CB8AC3E}">
        <p14:creationId xmlns:p14="http://schemas.microsoft.com/office/powerpoint/2010/main" val="1992920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5/18/2017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473C5F-579D-4B61-918F-7D9F519F0355}" type="slidenum">
              <a:rPr lang="en-US" smtClean="0"/>
              <a:t>‹#›</a:t>
            </a:fld>
            <a:endParaRPr lang="en-US" dirty="0"/>
          </a:p>
        </p:txBody>
      </p:sp>
      <p:sp>
        <p:nvSpPr>
          <p:cNvPr id="9" name="TextBox 8"/>
          <p:cNvSpPr txBox="1"/>
          <p:nvPr userDrawn="1"/>
        </p:nvSpPr>
        <p:spPr>
          <a:xfrm>
            <a:off x="553674" y="6246525"/>
            <a:ext cx="8163011" cy="461665"/>
          </a:xfrm>
          <a:prstGeom prst="rect">
            <a:avLst/>
          </a:prstGeom>
          <a:noFill/>
        </p:spPr>
        <p:txBody>
          <a:bodyPr wrap="square" rtlCol="0">
            <a:spAutoFit/>
          </a:bodyPr>
          <a:lstStyle/>
          <a:p>
            <a:pPr algn="ctr"/>
            <a:r>
              <a:rPr lang="en-US" sz="2400" spc="250" dirty="0">
                <a:solidFill>
                  <a:schemeClr val="bg1"/>
                </a:solidFill>
                <a:latin typeface="+mn-lt"/>
              </a:rPr>
              <a:t>Russian</a:t>
            </a:r>
            <a:r>
              <a:rPr lang="en-US" sz="2400" spc="250" baseline="0" dirty="0">
                <a:solidFill>
                  <a:schemeClr val="bg1"/>
                </a:solidFill>
                <a:latin typeface="+mn-lt"/>
              </a:rPr>
              <a:t> River Watershed Association</a:t>
            </a:r>
            <a:endParaRPr lang="en-US" sz="2400" spc="250" dirty="0">
              <a:solidFill>
                <a:schemeClr val="bg1"/>
              </a:solidFill>
              <a:latin typeface="+mn-lt"/>
            </a:endParaRPr>
          </a:p>
        </p:txBody>
      </p:sp>
    </p:spTree>
    <p:extLst>
      <p:ext uri="{BB962C8B-B14F-4D97-AF65-F5344CB8AC3E}">
        <p14:creationId xmlns:p14="http://schemas.microsoft.com/office/powerpoint/2010/main" val="1906265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3" name="Date Placeholder 2"/>
          <p:cNvSpPr>
            <a:spLocks noGrp="1"/>
          </p:cNvSpPr>
          <p:nvPr>
            <p:ph type="dt" sz="half" idx="10"/>
          </p:nvPr>
        </p:nvSpPr>
        <p:spPr/>
        <p:txBody>
          <a:bodyPr/>
          <a:lstStyle/>
          <a:p>
            <a:r>
              <a:rPr lang="en-US"/>
              <a:t>5/18/2017</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473C5F-579D-4B61-918F-7D9F519F0355}" type="slidenum">
              <a:rPr lang="en-US" smtClean="0"/>
              <a:t>‹#›</a:t>
            </a:fld>
            <a:endParaRPr lang="en-US" dirty="0"/>
          </a:p>
        </p:txBody>
      </p:sp>
      <p:sp>
        <p:nvSpPr>
          <p:cNvPr id="6" name="TextBox 5"/>
          <p:cNvSpPr txBox="1"/>
          <p:nvPr userDrawn="1"/>
        </p:nvSpPr>
        <p:spPr>
          <a:xfrm>
            <a:off x="553674" y="6246525"/>
            <a:ext cx="8163011" cy="461665"/>
          </a:xfrm>
          <a:prstGeom prst="rect">
            <a:avLst/>
          </a:prstGeom>
          <a:noFill/>
        </p:spPr>
        <p:txBody>
          <a:bodyPr wrap="square" rtlCol="0">
            <a:spAutoFit/>
          </a:bodyPr>
          <a:lstStyle/>
          <a:p>
            <a:pPr algn="ctr"/>
            <a:r>
              <a:rPr lang="en-US" sz="2400" spc="250" dirty="0">
                <a:solidFill>
                  <a:schemeClr val="bg1"/>
                </a:solidFill>
                <a:latin typeface="+mn-lt"/>
              </a:rPr>
              <a:t>Russian</a:t>
            </a:r>
            <a:r>
              <a:rPr lang="en-US" sz="2400" spc="250" baseline="0" dirty="0">
                <a:solidFill>
                  <a:schemeClr val="bg1"/>
                </a:solidFill>
                <a:latin typeface="+mn-lt"/>
              </a:rPr>
              <a:t> River Watershed Association</a:t>
            </a:r>
            <a:endParaRPr lang="en-US" sz="2400" spc="250" dirty="0">
              <a:solidFill>
                <a:schemeClr val="bg1"/>
              </a:solidFill>
              <a:latin typeface="+mn-lt"/>
            </a:endParaRPr>
          </a:p>
        </p:txBody>
      </p:sp>
    </p:spTree>
    <p:extLst>
      <p:ext uri="{BB962C8B-B14F-4D97-AF65-F5344CB8AC3E}">
        <p14:creationId xmlns:p14="http://schemas.microsoft.com/office/powerpoint/2010/main" val="547797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699"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5/18/2017</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73C5F-579D-4B61-918F-7D9F519F0355}" type="slidenum">
              <a:rPr lang="en-US" smtClean="0"/>
              <a:t>‹#›</a:t>
            </a:fld>
            <a:endParaRPr lang="en-US" dirty="0"/>
          </a:p>
        </p:txBody>
      </p:sp>
    </p:spTree>
    <p:extLst>
      <p:ext uri="{BB962C8B-B14F-4D97-AF65-F5344CB8AC3E}">
        <p14:creationId xmlns:p14="http://schemas.microsoft.com/office/powerpoint/2010/main" val="806189574"/>
      </p:ext>
    </p:extLst>
  </p:cSld>
  <p:clrMap bg1="lt1" tx1="dk1" bg2="lt2" tx2="dk2" accent1="accent1" accent2="accent2" accent3="accent3" accent4="accent4" accent5="accent5" accent6="accent6" hlink="hlink" folHlink="folHlink"/>
  <p:sldLayoutIdLst>
    <p:sldLayoutId id="2147483661" r:id="rId1"/>
    <p:sldLayoutId id="2147483711" r:id="rId2"/>
    <p:sldLayoutId id="2147483712" r:id="rId3"/>
    <p:sldLayoutId id="2147483666" r:id="rId4"/>
    <p:sldLayoutId id="2147483721" r:id="rId5"/>
    <p:sldLayoutId id="2147483667" r:id="rId6"/>
    <p:sldLayoutId id="2147483664" r:id="rId7"/>
    <p:sldLayoutId id="2147483662" r:id="rId8"/>
    <p:sldLayoutId id="2147483713" r:id="rId9"/>
    <p:sldLayoutId id="2147483714" r:id="rId10"/>
    <p:sldLayoutId id="2147483717" r:id="rId11"/>
    <p:sldLayoutId id="2147483718" r:id="rId12"/>
    <p:sldLayoutId id="2147483719" r:id="rId13"/>
    <p:sldLayoutId id="2147483720" r:id="rId14"/>
    <p:sldLayoutId id="2147483715" r:id="rId15"/>
    <p:sldLayoutId id="2147483716" r:id="rId16"/>
    <p:sldLayoutId id="2147483710" r:id="rId17"/>
  </p:sldLayoutIdLst>
  <p:hf sldNum="0" hdr="0" ftr="0"/>
  <p:txStyles>
    <p:titleStyle>
      <a:lvl1pPr algn="l" defTabSz="914400" rtl="0" eaLnBrk="1" latinLnBrk="0" hangingPunct="1">
        <a:lnSpc>
          <a:spcPct val="90000"/>
        </a:lnSpc>
        <a:spcBef>
          <a:spcPct val="0"/>
        </a:spcBef>
        <a:buNone/>
        <a:defRPr sz="4000" b="1" kern="1200">
          <a:ln>
            <a:noFill/>
          </a:ln>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www.facebook.com/RRWatershed"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7.jpg"/><Relationship Id="rId5" Type="http://schemas.openxmlformats.org/officeDocument/2006/relationships/image" Target="../media/image26.jpe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rrwatershed.org/project/russian-river-friendly-landscape-guidelines/" TargetMode="External"/><Relationship Id="rId1" Type="http://schemas.openxmlformats.org/officeDocument/2006/relationships/slideLayout" Target="../slideLayouts/slideLayout10.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8.xml"/><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jpeg"/><Relationship Id="rId3" Type="http://schemas.openxmlformats.org/officeDocument/2006/relationships/image" Target="../media/image12.jpeg"/><Relationship Id="rId7" Type="http://schemas.openxmlformats.org/officeDocument/2006/relationships/image" Target="../media/image16.png"/><Relationship Id="rId12" Type="http://schemas.openxmlformats.org/officeDocument/2006/relationships/image" Target="../media/image21.jpg"/><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image" Target="../media/image15.tiff"/><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2319325" y="4306961"/>
            <a:ext cx="6769916" cy="1212623"/>
          </a:xfrm>
        </p:spPr>
        <p:txBody>
          <a:bodyPr/>
          <a:lstStyle/>
          <a:p>
            <a:pPr>
              <a:lnSpc>
                <a:spcPct val="100000"/>
              </a:lnSpc>
            </a:pPr>
            <a:r>
              <a:rPr lang="en-US" sz="3100" dirty="0"/>
              <a:t>Overview of the </a:t>
            </a:r>
            <a:br>
              <a:rPr lang="en-US" sz="3100" dirty="0"/>
            </a:br>
            <a:r>
              <a:rPr lang="en-US" sz="3100" dirty="0"/>
              <a:t>Russian River Watershed Association</a:t>
            </a:r>
          </a:p>
        </p:txBody>
      </p:sp>
      <p:sp>
        <p:nvSpPr>
          <p:cNvPr id="9" name="Subtitle 8"/>
          <p:cNvSpPr>
            <a:spLocks noGrp="1"/>
          </p:cNvSpPr>
          <p:nvPr>
            <p:ph type="subTitle" idx="1"/>
          </p:nvPr>
        </p:nvSpPr>
        <p:spPr>
          <a:xfrm>
            <a:off x="2319325" y="5801373"/>
            <a:ext cx="5731328" cy="504598"/>
          </a:xfrm>
        </p:spPr>
        <p:txBody>
          <a:bodyPr/>
          <a:lstStyle/>
          <a:p>
            <a:r>
              <a:rPr lang="en-US" dirty="0"/>
              <a:t>May 18, 2017</a:t>
            </a:r>
          </a:p>
        </p:txBody>
      </p:sp>
      <p:sp>
        <p:nvSpPr>
          <p:cNvPr id="5" name="Rectangle 4"/>
          <p:cNvSpPr/>
          <p:nvPr/>
        </p:nvSpPr>
        <p:spPr>
          <a:xfrm>
            <a:off x="4781774" y="5801373"/>
            <a:ext cx="4307467" cy="784830"/>
          </a:xfrm>
          <a:prstGeom prst="rect">
            <a:avLst/>
          </a:prstGeom>
        </p:spPr>
        <p:txBody>
          <a:bodyPr wrap="square">
            <a:spAutoFit/>
          </a:bodyPr>
          <a:lstStyle/>
          <a:p>
            <a:r>
              <a:rPr lang="en-US" sz="1500" dirty="0">
                <a:solidFill>
                  <a:schemeClr val="bg1"/>
                </a:solidFill>
                <a:latin typeface="Arial" panose="020B0604020202020204" pitchFamily="34" charset="0"/>
                <a:cs typeface="Arial" panose="020B0604020202020204" pitchFamily="34" charset="0"/>
              </a:rPr>
              <a:t>Andy Rodgers, Executive Director</a:t>
            </a:r>
          </a:p>
          <a:p>
            <a:r>
              <a:rPr lang="en-US" sz="1500" dirty="0">
                <a:solidFill>
                  <a:schemeClr val="bg1"/>
                </a:solidFill>
                <a:latin typeface="Arial" panose="020B0604020202020204" pitchFamily="34" charset="0"/>
                <a:cs typeface="Arial" panose="020B0604020202020204" pitchFamily="34" charset="0"/>
              </a:rPr>
              <a:t>Mark Landman, Chair of the Board of Directors</a:t>
            </a:r>
          </a:p>
          <a:p>
            <a:r>
              <a:rPr lang="en-US" sz="1500" dirty="0">
                <a:solidFill>
                  <a:schemeClr val="bg1"/>
                </a:solidFill>
                <a:latin typeface="Arial" panose="020B0604020202020204" pitchFamily="34" charset="0"/>
                <a:cs typeface="Arial" panose="020B0604020202020204" pitchFamily="34" charset="0"/>
              </a:rPr>
              <a:t>Mark Millan, Vice Chair</a:t>
            </a:r>
          </a:p>
        </p:txBody>
      </p:sp>
      <p:sp>
        <p:nvSpPr>
          <p:cNvPr id="2" name="Date Placeholder 1"/>
          <p:cNvSpPr>
            <a:spLocks noGrp="1"/>
          </p:cNvSpPr>
          <p:nvPr>
            <p:ph type="dt" sz="half" idx="10"/>
          </p:nvPr>
        </p:nvSpPr>
        <p:spPr/>
        <p:txBody>
          <a:bodyPr/>
          <a:lstStyle/>
          <a:p>
            <a:r>
              <a:rPr lang="en-US"/>
              <a:t>5/18/2017</a:t>
            </a:r>
            <a:endParaRPr lang="en-US" dirty="0"/>
          </a:p>
        </p:txBody>
      </p:sp>
    </p:spTree>
    <p:extLst>
      <p:ext uri="{BB962C8B-B14F-4D97-AF65-F5344CB8AC3E}">
        <p14:creationId xmlns:p14="http://schemas.microsoft.com/office/powerpoint/2010/main" val="32148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RRWA Programs</a:t>
            </a:r>
          </a:p>
        </p:txBody>
      </p:sp>
      <p:sp>
        <p:nvSpPr>
          <p:cNvPr id="3" name="Content Placeholder 2"/>
          <p:cNvSpPr>
            <a:spLocks noGrp="1"/>
          </p:cNvSpPr>
          <p:nvPr>
            <p:ph type="subTitle" idx="1"/>
          </p:nvPr>
        </p:nvSpPr>
        <p:spPr>
          <a:xfrm>
            <a:off x="2784022" y="2091644"/>
            <a:ext cx="5731328" cy="4416731"/>
          </a:xfrm>
        </p:spPr>
        <p:txBody>
          <a:bodyPr>
            <a:normAutofit/>
          </a:bodyPr>
          <a:lstStyle/>
          <a:p>
            <a:pPr marL="228600" indent="-228600">
              <a:lnSpc>
                <a:spcPct val="70000"/>
              </a:lnSpc>
              <a:buFont typeface="Arial" panose="020B0604020202020204" pitchFamily="34" charset="0"/>
              <a:buChar char="•"/>
            </a:pPr>
            <a:r>
              <a:rPr lang="en-US" sz="2200" dirty="0"/>
              <a:t>MS4 Permit Compliance Support</a:t>
            </a:r>
          </a:p>
          <a:p>
            <a:pPr marL="228600" indent="-228600">
              <a:lnSpc>
                <a:spcPct val="70000"/>
              </a:lnSpc>
              <a:buFont typeface="Arial" panose="020B0604020202020204" pitchFamily="34" charset="0"/>
              <a:buChar char="•"/>
            </a:pPr>
            <a:r>
              <a:rPr lang="en-US" sz="2200" dirty="0"/>
              <a:t>Outreach</a:t>
            </a:r>
          </a:p>
          <a:p>
            <a:pPr marL="685800" lvl="1" indent="-228600" algn="l">
              <a:lnSpc>
                <a:spcPct val="70000"/>
              </a:lnSpc>
              <a:buFont typeface="Arial" panose="020B0604020202020204" pitchFamily="34" charset="0"/>
              <a:buChar char="•"/>
            </a:pPr>
            <a:r>
              <a:rPr lang="en-US" sz="2200" dirty="0"/>
              <a:t>Monthly Environmental Articles</a:t>
            </a:r>
          </a:p>
          <a:p>
            <a:pPr marL="685800" lvl="1" indent="-228600" algn="l">
              <a:lnSpc>
                <a:spcPct val="70000"/>
              </a:lnSpc>
              <a:buFont typeface="Arial" panose="020B0604020202020204" pitchFamily="34" charset="0"/>
              <a:buChar char="•"/>
            </a:pPr>
            <a:r>
              <a:rPr lang="en-US" sz="2200" dirty="0"/>
              <a:t>Social Media and Website</a:t>
            </a:r>
          </a:p>
          <a:p>
            <a:pPr marL="685800" lvl="1" indent="-228600" algn="l">
              <a:lnSpc>
                <a:spcPct val="70000"/>
              </a:lnSpc>
              <a:buFont typeface="Arial" panose="020B0604020202020204" pitchFamily="34" charset="0"/>
              <a:buChar char="•"/>
            </a:pPr>
            <a:r>
              <a:rPr lang="en-US" sz="2200" dirty="0"/>
              <a:t>High School Video Contest</a:t>
            </a:r>
          </a:p>
          <a:p>
            <a:pPr marL="228600" indent="-228600">
              <a:lnSpc>
                <a:spcPct val="80000"/>
              </a:lnSpc>
              <a:buFont typeface="Arial" panose="020B0604020202020204" pitchFamily="34" charset="0"/>
              <a:buChar char="•"/>
            </a:pPr>
            <a:r>
              <a:rPr lang="en-US" sz="2200" dirty="0"/>
              <a:t>Safe Medicine Disposal</a:t>
            </a:r>
          </a:p>
          <a:p>
            <a:pPr marL="228600" indent="-228600">
              <a:lnSpc>
                <a:spcPct val="80000"/>
              </a:lnSpc>
              <a:buFont typeface="Arial" panose="020B0604020202020204" pitchFamily="34" charset="0"/>
              <a:buChar char="•"/>
            </a:pPr>
            <a:r>
              <a:rPr lang="en-US" sz="2200" dirty="0"/>
              <a:t>Russian River Friendly Landscape Guidelines</a:t>
            </a:r>
          </a:p>
          <a:p>
            <a:pPr marL="228600" indent="-228600">
              <a:lnSpc>
                <a:spcPct val="80000"/>
              </a:lnSpc>
              <a:buFont typeface="Arial" panose="020B0604020202020204" pitchFamily="34" charset="0"/>
              <a:buChar char="•"/>
            </a:pPr>
            <a:r>
              <a:rPr lang="en-US" sz="2200" dirty="0"/>
              <a:t>Low Impact Development Training</a:t>
            </a:r>
          </a:p>
          <a:p>
            <a:pPr marL="228600" indent="-228600">
              <a:lnSpc>
                <a:spcPct val="80000"/>
              </a:lnSpc>
              <a:buFont typeface="Arial" panose="020B0604020202020204" pitchFamily="34" charset="0"/>
              <a:buChar char="•"/>
            </a:pPr>
            <a:r>
              <a:rPr lang="en-US" sz="2200" dirty="0"/>
              <a:t>Grant Funding (Storm Water Resource Plan)</a:t>
            </a:r>
          </a:p>
          <a:p>
            <a:endParaRPr lang="en-US" dirty="0"/>
          </a:p>
        </p:txBody>
      </p:sp>
      <p:sp>
        <p:nvSpPr>
          <p:cNvPr id="4" name="Date Placeholder 3"/>
          <p:cNvSpPr>
            <a:spLocks noGrp="1"/>
          </p:cNvSpPr>
          <p:nvPr>
            <p:ph type="dt" sz="half" idx="10"/>
          </p:nvPr>
        </p:nvSpPr>
        <p:spPr/>
        <p:txBody>
          <a:bodyPr/>
          <a:lstStyle/>
          <a:p>
            <a:r>
              <a:rPr lang="en-US"/>
              <a:t>5/18/2017</a:t>
            </a:r>
            <a:endParaRPr lang="en-US" dirty="0"/>
          </a:p>
        </p:txBody>
      </p:sp>
    </p:spTree>
    <p:extLst>
      <p:ext uri="{BB962C8B-B14F-4D97-AF65-F5344CB8AC3E}">
        <p14:creationId xmlns:p14="http://schemas.microsoft.com/office/powerpoint/2010/main" val="2248756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dirty="0"/>
              <a:t>Environmental Articles</a:t>
            </a:r>
          </a:p>
        </p:txBody>
      </p:sp>
      <p:sp>
        <p:nvSpPr>
          <p:cNvPr id="5" name="Content Placeholder 4"/>
          <p:cNvSpPr>
            <a:spLocks noGrp="1"/>
          </p:cNvSpPr>
          <p:nvPr>
            <p:ph idx="1"/>
          </p:nvPr>
        </p:nvSpPr>
        <p:spPr/>
        <p:txBody>
          <a:bodyPr>
            <a:normAutofit/>
          </a:bodyPr>
          <a:lstStyle/>
          <a:p>
            <a:r>
              <a:rPr lang="en-US" sz="2200" dirty="0"/>
              <a:t>RRWA publishes monthly articles on numerous stewardship topics in order to raise awareness of our water resources. Look for the monthly articles in local newspapers and on the RRWA Blog.</a:t>
            </a:r>
          </a:p>
          <a:p>
            <a:r>
              <a:rPr lang="en-US" sz="2200" dirty="0"/>
              <a:t>Articles published monthly in English and Spanish on the RRWA Blog and local newspapers</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1264" t="6008"/>
          <a:stretch/>
        </p:blipFill>
        <p:spPr>
          <a:xfrm>
            <a:off x="699455" y="4080336"/>
            <a:ext cx="3519275" cy="2485170"/>
          </a:xfrm>
          <a:prstGeom prst="rect">
            <a:avLst/>
          </a:prstGeom>
        </p:spPr>
      </p:pic>
      <p:pic>
        <p:nvPicPr>
          <p:cNvPr id="2" name="Picture 1"/>
          <p:cNvPicPr>
            <a:picLocks noChangeAspect="1"/>
          </p:cNvPicPr>
          <p:nvPr/>
        </p:nvPicPr>
        <p:blipFill rotWithShape="1">
          <a:blip r:embed="rId4"/>
          <a:srcRect l="3331" t="23907" r="2524"/>
          <a:stretch/>
        </p:blipFill>
        <p:spPr>
          <a:xfrm>
            <a:off x="2695643" y="4080336"/>
            <a:ext cx="6244694" cy="2485170"/>
          </a:xfrm>
          <a:prstGeom prst="rect">
            <a:avLst/>
          </a:prstGeom>
        </p:spPr>
      </p:pic>
    </p:spTree>
    <p:extLst>
      <p:ext uri="{BB962C8B-B14F-4D97-AF65-F5344CB8AC3E}">
        <p14:creationId xmlns:p14="http://schemas.microsoft.com/office/powerpoint/2010/main" val="1986245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it-IT" sz="4800" dirty="0"/>
              <a:t>Social Media</a:t>
            </a:r>
            <a:endParaRPr lang="en-US" sz="4800" dirty="0"/>
          </a:p>
        </p:txBody>
      </p:sp>
      <p:sp>
        <p:nvSpPr>
          <p:cNvPr id="5" name="Content Placeholder 4"/>
          <p:cNvSpPr>
            <a:spLocks noGrp="1"/>
          </p:cNvSpPr>
          <p:nvPr>
            <p:ph idx="1"/>
          </p:nvPr>
        </p:nvSpPr>
        <p:spPr/>
        <p:txBody>
          <a:bodyPr/>
          <a:lstStyle/>
          <a:p>
            <a:pPr marL="0" indent="0">
              <a:buNone/>
            </a:pPr>
            <a:r>
              <a:rPr lang="en-US" sz="2200" dirty="0"/>
              <a:t>Website and Social Media update</a:t>
            </a:r>
          </a:p>
          <a:p>
            <a:r>
              <a:rPr lang="en-US" sz="2200" dirty="0"/>
              <a:t>Facebook, Instagram, and YouTube channels launched in August 2016</a:t>
            </a:r>
          </a:p>
          <a:p>
            <a:r>
              <a:rPr lang="en-US" sz="2200" dirty="0">
                <a:solidFill>
                  <a:prstClr val="white"/>
                </a:solidFill>
              </a:rPr>
              <a:t>The goals of RRWA Social Media program are to increase </a:t>
            </a:r>
            <a:r>
              <a:rPr lang="en-US" sz="2200" u="sng" dirty="0">
                <a:solidFill>
                  <a:prstClr val="white"/>
                </a:solidFill>
              </a:rPr>
              <a:t>awareness</a:t>
            </a:r>
            <a:r>
              <a:rPr lang="en-US" sz="2200" dirty="0">
                <a:solidFill>
                  <a:prstClr val="white"/>
                </a:solidFill>
              </a:rPr>
              <a:t> of RRWA and </a:t>
            </a:r>
            <a:r>
              <a:rPr lang="en-US" sz="2200" u="sng" dirty="0">
                <a:solidFill>
                  <a:prstClr val="white"/>
                </a:solidFill>
              </a:rPr>
              <a:t>traffic</a:t>
            </a:r>
            <a:r>
              <a:rPr lang="en-US" sz="2200" dirty="0">
                <a:solidFill>
                  <a:prstClr val="white"/>
                </a:solidFill>
              </a:rPr>
              <a:t> on the RRWA website</a:t>
            </a:r>
            <a:endParaRPr lang="en-US" sz="2200" dirty="0"/>
          </a:p>
          <a:p>
            <a:endParaRPr lang="en-US" dirty="0"/>
          </a:p>
        </p:txBody>
      </p:sp>
    </p:spTree>
    <p:extLst>
      <p:ext uri="{BB962C8B-B14F-4D97-AF65-F5344CB8AC3E}">
        <p14:creationId xmlns:p14="http://schemas.microsoft.com/office/powerpoint/2010/main" val="308482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Social Media</a:t>
            </a:r>
          </a:p>
        </p:txBody>
      </p:sp>
      <p:sp>
        <p:nvSpPr>
          <p:cNvPr id="3" name="Content Placeholder 2"/>
          <p:cNvSpPr>
            <a:spLocks noGrp="1"/>
          </p:cNvSpPr>
          <p:nvPr>
            <p:ph idx="1"/>
          </p:nvPr>
        </p:nvSpPr>
        <p:spPr/>
        <p:txBody>
          <a:bodyPr>
            <a:normAutofit/>
          </a:bodyPr>
          <a:lstStyle/>
          <a:p>
            <a:pPr>
              <a:spcBef>
                <a:spcPts val="0"/>
              </a:spcBef>
              <a:tabLst>
                <a:tab pos="1147763" algn="l"/>
              </a:tabLst>
            </a:pPr>
            <a:r>
              <a:rPr lang="en-US" sz="2200" dirty="0"/>
              <a:t>Like, Comment, Follow, and Share!  	</a:t>
            </a:r>
          </a:p>
          <a:p>
            <a:pPr>
              <a:spcBef>
                <a:spcPts val="0"/>
              </a:spcBef>
              <a:tabLst>
                <a:tab pos="1147763" algn="l"/>
              </a:tabLst>
            </a:pPr>
            <a:endParaRPr lang="en-US" sz="2200" dirty="0"/>
          </a:p>
          <a:p>
            <a:pPr marL="0" indent="0">
              <a:spcBef>
                <a:spcPts val="0"/>
              </a:spcBef>
              <a:buNone/>
              <a:tabLst>
                <a:tab pos="1147763" algn="l"/>
              </a:tabLst>
            </a:pPr>
            <a:r>
              <a:rPr lang="en-US" sz="2200" dirty="0"/>
              <a:t>			     		  			</a:t>
            </a:r>
            <a:r>
              <a:rPr lang="en-US" sz="2200" dirty="0">
                <a:hlinkClick r:id="rId3"/>
              </a:rPr>
              <a:t>https://www.facebook.com/RRWatershed</a:t>
            </a:r>
            <a:endParaRPr lang="en-US" sz="2200" dirty="0"/>
          </a:p>
          <a:p>
            <a:pPr marL="0" indent="0">
              <a:spcBef>
                <a:spcPts val="0"/>
              </a:spcBef>
              <a:buNone/>
              <a:tabLst>
                <a:tab pos="1147763" algn="l"/>
              </a:tabLst>
            </a:pPr>
            <a:endParaRPr lang="en-US" sz="2200" dirty="0"/>
          </a:p>
          <a:p>
            <a:pPr marL="0" indent="0">
              <a:spcBef>
                <a:spcPts val="0"/>
              </a:spcBef>
              <a:buNone/>
              <a:tabLst>
                <a:tab pos="1147763" algn="l"/>
              </a:tabLst>
            </a:pPr>
            <a:endParaRPr lang="en-US" sz="1000" dirty="0"/>
          </a:p>
          <a:p>
            <a:pPr marL="0" indent="0">
              <a:spcBef>
                <a:spcPts val="0"/>
              </a:spcBef>
              <a:buNone/>
              <a:tabLst>
                <a:tab pos="1141413" algn="l"/>
              </a:tabLst>
            </a:pPr>
            <a:r>
              <a:rPr lang="en-US" sz="2200" dirty="0"/>
              <a:t>	</a:t>
            </a:r>
          </a:p>
          <a:p>
            <a:pPr marL="0" indent="0">
              <a:spcBef>
                <a:spcPts val="0"/>
              </a:spcBef>
              <a:buNone/>
              <a:tabLst>
                <a:tab pos="1141413" algn="l"/>
              </a:tabLst>
            </a:pPr>
            <a:r>
              <a:rPr lang="en-US" sz="2200" dirty="0"/>
              <a:t>	@russianriverwatershed</a:t>
            </a:r>
          </a:p>
          <a:p>
            <a:pPr marL="0" indent="0">
              <a:spcBef>
                <a:spcPts val="0"/>
              </a:spcBef>
              <a:buNone/>
            </a:pPr>
            <a:endParaRPr lang="en-US" sz="3500" dirty="0"/>
          </a:p>
          <a:p>
            <a:pPr marL="0" indent="0">
              <a:spcBef>
                <a:spcPts val="0"/>
              </a:spcBef>
              <a:buNone/>
              <a:tabLst>
                <a:tab pos="1141413" algn="l"/>
              </a:tabLst>
            </a:pPr>
            <a:r>
              <a:rPr lang="en-US" sz="2200" dirty="0"/>
              <a:t>	</a:t>
            </a:r>
          </a:p>
          <a:p>
            <a:pPr marL="0" indent="0">
              <a:spcBef>
                <a:spcPts val="0"/>
              </a:spcBef>
              <a:buNone/>
              <a:tabLst>
                <a:tab pos="1141413" algn="l"/>
              </a:tabLst>
            </a:pPr>
            <a:r>
              <a:rPr lang="en-US" sz="2200" dirty="0"/>
              <a:t>	http://www.rrwatershed.org/</a:t>
            </a:r>
          </a:p>
          <a:p>
            <a:pPr marL="0" indent="0">
              <a:spcBef>
                <a:spcPts val="0"/>
              </a:spcBef>
              <a:buNone/>
            </a:pPr>
            <a:endParaRPr lang="en-US" sz="2200" dirty="0"/>
          </a:p>
          <a:p>
            <a:pPr marL="0" indent="0">
              <a:buNone/>
            </a:pPr>
            <a:endParaRPr lang="en-US" sz="2400" dirty="0"/>
          </a:p>
          <a:p>
            <a:pPr marL="0" indent="0">
              <a:buNone/>
            </a:pPr>
            <a:endParaRPr lang="en-US" sz="24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1550" y="2617612"/>
            <a:ext cx="802776" cy="802776"/>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16167" t="16049" r="16325" b="16284"/>
          <a:stretch/>
        </p:blipFill>
        <p:spPr>
          <a:xfrm>
            <a:off x="1831550" y="3650919"/>
            <a:ext cx="830113" cy="832057"/>
          </a:xfrm>
          <a:prstGeom prst="round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1550" y="4705022"/>
            <a:ext cx="832057" cy="832057"/>
          </a:xfrm>
          <a:prstGeom prst="roundRect">
            <a:avLst/>
          </a:prstGeom>
        </p:spPr>
      </p:pic>
    </p:spTree>
    <p:extLst>
      <p:ext uri="{BB962C8B-B14F-4D97-AF65-F5344CB8AC3E}">
        <p14:creationId xmlns:p14="http://schemas.microsoft.com/office/powerpoint/2010/main" val="2698121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800" dirty="0"/>
              <a:t>High School Student Videos</a:t>
            </a:r>
          </a:p>
        </p:txBody>
      </p:sp>
      <p:sp>
        <p:nvSpPr>
          <p:cNvPr id="5" name="Content Placeholder 4"/>
          <p:cNvSpPr>
            <a:spLocks noGrp="1"/>
          </p:cNvSpPr>
          <p:nvPr>
            <p:ph idx="1"/>
          </p:nvPr>
        </p:nvSpPr>
        <p:spPr/>
        <p:txBody>
          <a:bodyPr/>
          <a:lstStyle/>
          <a:p>
            <a:r>
              <a:rPr lang="en-US" sz="2200" dirty="0"/>
              <a:t>Annual High School Video Contest with the Sonoma County Water Agency</a:t>
            </a:r>
          </a:p>
          <a:p>
            <a:r>
              <a:rPr lang="en-US" sz="2200" dirty="0"/>
              <a:t>2017 Topic: “Ditch the Plastic Your Water is Fantastic” </a:t>
            </a:r>
          </a:p>
          <a:p>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6903" y="3068969"/>
            <a:ext cx="3743990" cy="3743990"/>
          </a:xfrm>
          <a:prstGeom prst="rect">
            <a:avLst/>
          </a:prstGeom>
        </p:spPr>
      </p:pic>
    </p:spTree>
    <p:extLst>
      <p:ext uri="{BB962C8B-B14F-4D97-AF65-F5344CB8AC3E}">
        <p14:creationId xmlns:p14="http://schemas.microsoft.com/office/powerpoint/2010/main" val="3276418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19743" y="365126"/>
            <a:ext cx="6447104" cy="1325563"/>
          </a:xfrm>
        </p:spPr>
        <p:txBody>
          <a:bodyPr>
            <a:noAutofit/>
          </a:bodyPr>
          <a:lstStyle/>
          <a:p>
            <a:r>
              <a:rPr lang="it-IT" sz="4800" dirty="0"/>
              <a:t>Safe Medicine Disposal Program</a:t>
            </a:r>
            <a:endParaRPr lang="en-US" sz="4800" dirty="0"/>
          </a:p>
        </p:txBody>
      </p:sp>
      <p:sp>
        <p:nvSpPr>
          <p:cNvPr id="5" name="Content Placeholder 4"/>
          <p:cNvSpPr>
            <a:spLocks noGrp="1"/>
          </p:cNvSpPr>
          <p:nvPr>
            <p:ph idx="1"/>
          </p:nvPr>
        </p:nvSpPr>
        <p:spPr/>
        <p:txBody>
          <a:bodyPr>
            <a:normAutofit/>
          </a:bodyPr>
          <a:lstStyle/>
          <a:p>
            <a:r>
              <a:rPr lang="en-US" sz="2200" dirty="0"/>
              <a:t>Jointly operated by RRWA and local agencies since 2003</a:t>
            </a:r>
          </a:p>
          <a:p>
            <a:r>
              <a:rPr lang="en-US" sz="2200" dirty="0"/>
              <a:t>Over 110k pounds of medications have been collected from the residents of Sonoma and Mendocino County </a:t>
            </a:r>
          </a:p>
          <a:p>
            <a:r>
              <a:rPr lang="en-US" sz="2200" dirty="0"/>
              <a:t>Program provides safe disposal bins for unwanted medications, which helps prevent overdoses and protects the environment</a:t>
            </a:r>
          </a:p>
          <a:p>
            <a:r>
              <a:rPr lang="en-US" sz="2200" dirty="0"/>
              <a:t>D</a:t>
            </a:r>
            <a:r>
              <a:rPr lang="en-US" altLang="en-US" sz="2200" dirty="0"/>
              <a:t>rop-off locations are</a:t>
            </a:r>
            <a:r>
              <a:rPr lang="en-US" sz="2200" dirty="0"/>
              <a:t> available throughout the watershed</a:t>
            </a:r>
          </a:p>
          <a:p>
            <a:endParaRPr lang="en-US" dirty="0"/>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199" y="230190"/>
            <a:ext cx="1710512" cy="1160023"/>
          </a:xfrm>
          <a:prstGeom prst="rect">
            <a:avLst/>
          </a:prstGeom>
        </p:spPr>
      </p:pic>
    </p:spTree>
    <p:extLst>
      <p:ext uri="{BB962C8B-B14F-4D97-AF65-F5344CB8AC3E}">
        <p14:creationId xmlns:p14="http://schemas.microsoft.com/office/powerpoint/2010/main" val="2962690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Russian River-Friendly Landscape Guidelines</a:t>
            </a:r>
          </a:p>
        </p:txBody>
      </p:sp>
      <p:sp>
        <p:nvSpPr>
          <p:cNvPr id="6" name="Content Placeholder 4"/>
          <p:cNvSpPr>
            <a:spLocks noGrp="1"/>
          </p:cNvSpPr>
          <p:nvPr>
            <p:ph idx="1"/>
          </p:nvPr>
        </p:nvSpPr>
        <p:spPr>
          <a:xfrm>
            <a:off x="1719743" y="1825625"/>
            <a:ext cx="6219198" cy="4351338"/>
          </a:xfrm>
        </p:spPr>
        <p:txBody>
          <a:bodyPr>
            <a:normAutofit/>
          </a:bodyPr>
          <a:lstStyle/>
          <a:p>
            <a:pPr marL="228600" lvl="1">
              <a:spcBef>
                <a:spcPts val="1000"/>
              </a:spcBef>
            </a:pPr>
            <a:r>
              <a:rPr lang="en-US" sz="2200" dirty="0"/>
              <a:t>RRWA developed seven landscaping principles to help landscape professionals design, create and maintain landscapes that support the integrity of the waterways</a:t>
            </a:r>
          </a:p>
          <a:p>
            <a:pPr marL="228600" lvl="1">
              <a:spcBef>
                <a:spcPts val="1000"/>
              </a:spcBef>
            </a:pPr>
            <a:r>
              <a:rPr lang="en-US" sz="2200" dirty="0"/>
              <a:t>Maintenance mini-guide and residential flyer now available on </a:t>
            </a:r>
            <a:r>
              <a:rPr lang="en-US" sz="1800" dirty="0">
                <a:hlinkClick r:id="rId2"/>
              </a:rPr>
              <a:t>www.rrwatershed.org/project/russian-river-friendly-landscape-guidelines/</a:t>
            </a:r>
            <a:endParaRPr lang="en-US" sz="1800" dirty="0"/>
          </a:p>
          <a:p>
            <a:pPr marL="228600" lvl="1">
              <a:spcBef>
                <a:spcPts val="1000"/>
              </a:spcBef>
            </a:pPr>
            <a:endParaRPr lang="en-US" sz="22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8940" y="1718355"/>
            <a:ext cx="1152818" cy="158936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6793" y="4217591"/>
            <a:ext cx="1059972" cy="244656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8800" y="4549857"/>
            <a:ext cx="2518496" cy="1946461"/>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44997">
            <a:off x="4128691" y="4549856"/>
            <a:ext cx="2518285" cy="1946461"/>
          </a:xfrm>
          <a:prstGeom prst="rect">
            <a:avLst/>
          </a:prstGeom>
        </p:spPr>
      </p:pic>
    </p:spTree>
    <p:extLst>
      <p:ext uri="{BB962C8B-B14F-4D97-AF65-F5344CB8AC3E}">
        <p14:creationId xmlns:p14="http://schemas.microsoft.com/office/powerpoint/2010/main" val="2879726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Russian River-Friendly Landscape Guidelines</a:t>
            </a:r>
          </a:p>
        </p:txBody>
      </p:sp>
      <p:sp>
        <p:nvSpPr>
          <p:cNvPr id="6" name="Content Placeholder 4"/>
          <p:cNvSpPr>
            <a:spLocks noGrp="1"/>
          </p:cNvSpPr>
          <p:nvPr>
            <p:ph idx="1"/>
          </p:nvPr>
        </p:nvSpPr>
        <p:spPr/>
        <p:txBody>
          <a:bodyPr>
            <a:normAutofit/>
          </a:bodyPr>
          <a:lstStyle/>
          <a:p>
            <a:pPr marL="228600" lvl="1">
              <a:spcBef>
                <a:spcPts val="1000"/>
              </a:spcBef>
            </a:pPr>
            <a:r>
              <a:rPr lang="en-US" sz="2200" dirty="0"/>
              <a:t>Event for Landscape Professionals: January 24 </a:t>
            </a:r>
          </a:p>
          <a:p>
            <a:pPr marL="228600" lvl="1">
              <a:spcBef>
                <a:spcPts val="1000"/>
              </a:spcBef>
            </a:pPr>
            <a:r>
              <a:rPr lang="en-US" sz="2200" dirty="0"/>
              <a:t>120 registrants + 5 from wait list</a:t>
            </a:r>
          </a:p>
          <a:p>
            <a:pPr marL="228600" lvl="1">
              <a:spcBef>
                <a:spcPts val="1000"/>
              </a:spcBef>
            </a:pPr>
            <a:r>
              <a:rPr lang="en-US" sz="2200" dirty="0"/>
              <a:t>From precipitation to percolation, each speaker focused on different aspects of storm water in landscaping</a:t>
            </a: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r="13034"/>
          <a:stretch/>
        </p:blipFill>
        <p:spPr>
          <a:xfrm>
            <a:off x="4132520" y="4133807"/>
            <a:ext cx="4810745" cy="1906397"/>
          </a:xfrm>
          <a:prstGeom prst="rect">
            <a:avLst/>
          </a:prstGeom>
        </p:spPr>
      </p:pic>
      <p:pic>
        <p:nvPicPr>
          <p:cNvPr id="12"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3213" y="4133807"/>
            <a:ext cx="2541862" cy="1906397"/>
          </a:xfrm>
          <a:prstGeom prst="rect">
            <a:avLst/>
          </a:prstGeom>
        </p:spPr>
      </p:pic>
    </p:spTree>
    <p:extLst>
      <p:ext uri="{BB962C8B-B14F-4D97-AF65-F5344CB8AC3E}">
        <p14:creationId xmlns:p14="http://schemas.microsoft.com/office/powerpoint/2010/main" val="64119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19742" y="365126"/>
            <a:ext cx="7191175" cy="1325563"/>
          </a:xfrm>
        </p:spPr>
        <p:txBody>
          <a:bodyPr>
            <a:noAutofit/>
          </a:bodyPr>
          <a:lstStyle/>
          <a:p>
            <a:r>
              <a:rPr lang="en-US" sz="4800" dirty="0"/>
              <a:t>Low Impact Development (LID) Trainings</a:t>
            </a:r>
          </a:p>
        </p:txBody>
      </p:sp>
      <p:sp>
        <p:nvSpPr>
          <p:cNvPr id="5" name="Content Placeholder 4"/>
          <p:cNvSpPr>
            <a:spLocks noGrp="1"/>
          </p:cNvSpPr>
          <p:nvPr>
            <p:ph idx="1"/>
          </p:nvPr>
        </p:nvSpPr>
        <p:spPr/>
        <p:txBody>
          <a:bodyPr>
            <a:normAutofit/>
          </a:bodyPr>
          <a:lstStyle/>
          <a:p>
            <a:r>
              <a:rPr lang="en-US" sz="2200" dirty="0"/>
              <a:t>LID trainings held April 3 and 24</a:t>
            </a:r>
          </a:p>
          <a:p>
            <a:r>
              <a:rPr lang="en-US" sz="2200" dirty="0"/>
              <a:t>Provided introduction to LID, an overview of changes to the LID Technical Design Manual, and the timing for new requirements</a:t>
            </a:r>
          </a:p>
          <a:p>
            <a:r>
              <a:rPr lang="en-US" sz="2200" dirty="0"/>
              <a:t>Tour of Santa Rosa’s Sustainable Education Garden</a:t>
            </a: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b="22396"/>
          <a:stretch/>
        </p:blipFill>
        <p:spPr>
          <a:xfrm>
            <a:off x="1313913" y="4165239"/>
            <a:ext cx="3444978" cy="2005085"/>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t="13310" r="6511" b="15278"/>
          <a:stretch/>
        </p:blipFill>
        <p:spPr>
          <a:xfrm>
            <a:off x="5120037" y="4165239"/>
            <a:ext cx="3511550" cy="2011723"/>
          </a:xfrm>
          <a:prstGeom prst="rect">
            <a:avLst/>
          </a:prstGeom>
        </p:spPr>
      </p:pic>
    </p:spTree>
    <p:extLst>
      <p:ext uri="{BB962C8B-B14F-4D97-AF65-F5344CB8AC3E}">
        <p14:creationId xmlns:p14="http://schemas.microsoft.com/office/powerpoint/2010/main" val="2398824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Storm Water Program</a:t>
            </a:r>
          </a:p>
        </p:txBody>
      </p:sp>
      <p:sp>
        <p:nvSpPr>
          <p:cNvPr id="3" name="Content Placeholder 2"/>
          <p:cNvSpPr>
            <a:spLocks noGrp="1"/>
          </p:cNvSpPr>
          <p:nvPr>
            <p:ph idx="1"/>
          </p:nvPr>
        </p:nvSpPr>
        <p:spPr>
          <a:xfrm>
            <a:off x="1728132" y="1820411"/>
            <a:ext cx="7007077" cy="4356552"/>
          </a:xfrm>
        </p:spPr>
        <p:txBody>
          <a:bodyPr/>
          <a:lstStyle/>
          <a:p>
            <a:pPr marL="0" indent="0">
              <a:buNone/>
            </a:pPr>
            <a:r>
              <a:rPr lang="en-US" sz="2200" dirty="0"/>
              <a:t>RRWA Supporting Member Agencies with</a:t>
            </a:r>
          </a:p>
          <a:p>
            <a:pPr lvl="1"/>
            <a:r>
              <a:rPr lang="en-US" sz="2200" dirty="0"/>
              <a:t>Laguna Mark West Monitoring and Reporting Work Plan </a:t>
            </a:r>
          </a:p>
          <a:p>
            <a:pPr lvl="1"/>
            <a:r>
              <a:rPr lang="en-US" sz="2200" dirty="0"/>
              <a:t>Trash Assessment Report</a:t>
            </a:r>
          </a:p>
          <a:p>
            <a:pPr lvl="1"/>
            <a:r>
              <a:rPr lang="en-US" sz="2200" dirty="0"/>
              <a:t>Ethnic Community Outreach Work Plan</a:t>
            </a:r>
          </a:p>
          <a:p>
            <a:pPr lvl="1"/>
            <a:r>
              <a:rPr lang="en-US" sz="2200" dirty="0"/>
              <a:t>Outreach campaigns</a:t>
            </a:r>
          </a:p>
          <a:p>
            <a:pPr lvl="1"/>
            <a:r>
              <a:rPr lang="en-US" sz="2200" dirty="0"/>
              <a:t>Permit compliance activities summary tables</a:t>
            </a:r>
          </a:p>
          <a:p>
            <a:pPr lvl="2"/>
            <a:endParaRPr lang="en-US" dirty="0"/>
          </a:p>
          <a:p>
            <a:endParaRPr lang="en-US" dirty="0"/>
          </a:p>
        </p:txBody>
      </p:sp>
    </p:spTree>
    <p:extLst>
      <p:ext uri="{BB962C8B-B14F-4D97-AF65-F5344CB8AC3E}">
        <p14:creationId xmlns:p14="http://schemas.microsoft.com/office/powerpoint/2010/main" val="2482639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4294967295"/>
          </p:nvPr>
        </p:nvSpPr>
        <p:spPr>
          <a:xfrm>
            <a:off x="806824" y="376518"/>
            <a:ext cx="7422776" cy="6024281"/>
          </a:xfrm>
        </p:spPr>
        <p:txBody>
          <a:bodyPr>
            <a:normAutofit/>
          </a:bodyPr>
          <a:lstStyle/>
          <a:p>
            <a:pPr marL="0" indent="0" algn="ctr">
              <a:buNone/>
            </a:pPr>
            <a:r>
              <a:rPr lang="en-US" sz="2200" dirty="0"/>
              <a:t>A coalition of eleven cities, counties and special districts in the Russian River Watershed that have come together to coordinate regional programs for </a:t>
            </a:r>
          </a:p>
          <a:p>
            <a:pPr marL="0" indent="0" algn="ctr">
              <a:buNone/>
            </a:pPr>
            <a:r>
              <a:rPr lang="en-US" sz="2200" b="1" dirty="0"/>
              <a:t>clean water, </a:t>
            </a:r>
          </a:p>
          <a:p>
            <a:pPr marL="0" indent="0" algn="ctr">
              <a:buNone/>
            </a:pPr>
            <a:r>
              <a:rPr lang="en-US" sz="2200" b="1" dirty="0"/>
              <a:t>habitat restoration</a:t>
            </a:r>
            <a:r>
              <a:rPr lang="en-US" sz="2200" dirty="0"/>
              <a:t> </a:t>
            </a:r>
          </a:p>
          <a:p>
            <a:pPr marL="0" indent="0" algn="ctr">
              <a:buNone/>
            </a:pPr>
            <a:r>
              <a:rPr lang="en-US" sz="2200" dirty="0"/>
              <a:t>and </a:t>
            </a:r>
            <a:r>
              <a:rPr lang="en-US" sz="2200" b="1" dirty="0"/>
              <a:t>watershed enhancement</a:t>
            </a:r>
            <a:r>
              <a:rPr lang="en-US" sz="2200" dirty="0"/>
              <a:t>. </a:t>
            </a:r>
          </a:p>
          <a:p>
            <a:endParaRPr lang="en-US" sz="2000" dirty="0"/>
          </a:p>
          <a:p>
            <a:endParaRPr lang="en-US" sz="2100" dirty="0"/>
          </a:p>
          <a:p>
            <a:endParaRPr lang="en-US" sz="2100" dirty="0"/>
          </a:p>
          <a:p>
            <a:endParaRPr lang="en-US" sz="2100" dirty="0"/>
          </a:p>
          <a:p>
            <a:pPr>
              <a:lnSpc>
                <a:spcPct val="100000"/>
              </a:lnSpc>
              <a:spcBef>
                <a:spcPts val="600"/>
              </a:spcBef>
            </a:pPr>
            <a:endParaRPr lang="en-US" sz="1800" dirty="0"/>
          </a:p>
          <a:p>
            <a:pPr>
              <a:lnSpc>
                <a:spcPct val="100000"/>
              </a:lnSpc>
              <a:spcBef>
                <a:spcPts val="600"/>
              </a:spcBef>
            </a:pPr>
            <a:endParaRPr lang="en-US" sz="1800" dirty="0"/>
          </a:p>
          <a:p>
            <a:pPr marL="57150">
              <a:lnSpc>
                <a:spcPct val="100000"/>
              </a:lnSpc>
              <a:spcBef>
                <a:spcPts val="600"/>
              </a:spcBef>
            </a:pPr>
            <a:endParaRPr lang="en-US" sz="1400" dirty="0"/>
          </a:p>
        </p:txBody>
      </p:sp>
      <p:pic>
        <p:nvPicPr>
          <p:cNvPr id="5" name="Picture 5" descr="RiverAtMonteRio_2.JPG"/>
          <p:cNvPicPr>
            <a:picLocks noChangeAspect="1"/>
          </p:cNvPicPr>
          <p:nvPr/>
        </p:nvPicPr>
        <p:blipFill>
          <a:blip r:embed="rId3" cstate="print"/>
          <a:srcRect/>
          <a:stretch>
            <a:fillRect/>
          </a:stretch>
        </p:blipFill>
        <p:spPr bwMode="auto">
          <a:xfrm>
            <a:off x="806824" y="2946235"/>
            <a:ext cx="7422776" cy="3483204"/>
          </a:xfrm>
          <a:prstGeom prst="rect">
            <a:avLst/>
          </a:prstGeom>
          <a:noFill/>
          <a:ln w="9525">
            <a:solidFill>
              <a:srgbClr val="0052A4"/>
            </a:solidFill>
            <a:miter lim="800000"/>
            <a:headEnd/>
            <a:tailEnd/>
          </a:ln>
        </p:spPr>
      </p:pic>
      <p:sp>
        <p:nvSpPr>
          <p:cNvPr id="2" name="Date Placeholder 1"/>
          <p:cNvSpPr>
            <a:spLocks noGrp="1"/>
          </p:cNvSpPr>
          <p:nvPr>
            <p:ph type="dt" sz="half" idx="10"/>
          </p:nvPr>
        </p:nvSpPr>
        <p:spPr/>
        <p:txBody>
          <a:bodyPr/>
          <a:lstStyle/>
          <a:p>
            <a:r>
              <a:rPr lang="en-US"/>
              <a:t>5/18/2017</a:t>
            </a:r>
            <a:endParaRPr lang="en-US" dirty="0"/>
          </a:p>
        </p:txBody>
      </p:sp>
    </p:spTree>
    <p:extLst>
      <p:ext uri="{BB962C8B-B14F-4D97-AF65-F5344CB8AC3E}">
        <p14:creationId xmlns:p14="http://schemas.microsoft.com/office/powerpoint/2010/main" val="1030030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800" dirty="0"/>
              <a:t>Prop 1 Storm Water Resource Plan (SWRP)</a:t>
            </a:r>
          </a:p>
        </p:txBody>
      </p:sp>
      <p:sp>
        <p:nvSpPr>
          <p:cNvPr id="5" name="Content Placeholder 4"/>
          <p:cNvSpPr>
            <a:spLocks noGrp="1"/>
          </p:cNvSpPr>
          <p:nvPr>
            <p:ph idx="1"/>
          </p:nvPr>
        </p:nvSpPr>
        <p:spPr/>
        <p:txBody>
          <a:bodyPr/>
          <a:lstStyle/>
          <a:p>
            <a:pPr marL="0" indent="0">
              <a:buNone/>
            </a:pPr>
            <a:r>
              <a:rPr lang="en-US" sz="2200" dirty="0"/>
              <a:t>Overview of the SWRP Grant</a:t>
            </a:r>
          </a:p>
          <a:p>
            <a:r>
              <a:rPr lang="en-US" sz="2200" dirty="0"/>
              <a:t>$500,000 grant awarded to Ukiah on behalf of the RRWA</a:t>
            </a:r>
          </a:p>
          <a:p>
            <a:r>
              <a:rPr lang="en-US" sz="2200" dirty="0"/>
              <a:t>$1.2M total effort, including local match efforts</a:t>
            </a:r>
          </a:p>
          <a:p>
            <a:r>
              <a:rPr lang="en-US" sz="2200" dirty="0"/>
              <a:t>Goal of the SWRP is to identify projects that capture and re-use storm water runoff to provide multiple benefits</a:t>
            </a:r>
          </a:p>
          <a:p>
            <a:endParaRPr lang="en-US" dirty="0"/>
          </a:p>
        </p:txBody>
      </p:sp>
      <p:pic>
        <p:nvPicPr>
          <p:cNvPr id="2" name="Picture 1"/>
          <p:cNvPicPr>
            <a:picLocks noChangeAspect="1"/>
          </p:cNvPicPr>
          <p:nvPr/>
        </p:nvPicPr>
        <p:blipFill>
          <a:blip r:embed="rId2"/>
          <a:stretch>
            <a:fillRect/>
          </a:stretch>
        </p:blipFill>
        <p:spPr>
          <a:xfrm>
            <a:off x="6426753" y="4131978"/>
            <a:ext cx="2559972" cy="2587798"/>
          </a:xfrm>
          <a:prstGeom prst="rect">
            <a:avLst/>
          </a:prstGeom>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4325988" y="4131978"/>
            <a:ext cx="2021330" cy="2587798"/>
          </a:xfrm>
          <a:prstGeom prst="rect">
            <a:avLst/>
          </a:prstGeom>
        </p:spPr>
      </p:pic>
    </p:spTree>
    <p:extLst>
      <p:ext uri="{BB962C8B-B14F-4D97-AF65-F5344CB8AC3E}">
        <p14:creationId xmlns:p14="http://schemas.microsoft.com/office/powerpoint/2010/main" val="557374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Prop 1 Storm Water Resource Plan (SWRP)</a:t>
            </a:r>
          </a:p>
        </p:txBody>
      </p:sp>
      <p:sp>
        <p:nvSpPr>
          <p:cNvPr id="3" name="Content Placeholder 2"/>
          <p:cNvSpPr>
            <a:spLocks noGrp="1"/>
          </p:cNvSpPr>
          <p:nvPr>
            <p:ph idx="1"/>
          </p:nvPr>
        </p:nvSpPr>
        <p:spPr/>
        <p:txBody>
          <a:bodyPr>
            <a:normAutofit fontScale="25000" lnSpcReduction="20000"/>
          </a:bodyPr>
          <a:lstStyle/>
          <a:p>
            <a:r>
              <a:rPr lang="en-US" sz="8800" dirty="0"/>
              <a:t>RRWA Member Agencies</a:t>
            </a:r>
          </a:p>
          <a:p>
            <a:pPr lvl="0"/>
            <a:r>
              <a:rPr lang="en-US" sz="8800" dirty="0"/>
              <a:t>Twenty-four collaborating entities, including</a:t>
            </a:r>
          </a:p>
          <a:p>
            <a:pPr lvl="1">
              <a:lnSpc>
                <a:spcPct val="120000"/>
              </a:lnSpc>
              <a:spcBef>
                <a:spcPts val="0"/>
              </a:spcBef>
            </a:pPr>
            <a:r>
              <a:rPr lang="en-US" sz="6800" dirty="0"/>
              <a:t>North Coast Regional Water Quality Control Board </a:t>
            </a:r>
          </a:p>
          <a:p>
            <a:pPr lvl="1">
              <a:lnSpc>
                <a:spcPct val="120000"/>
              </a:lnSpc>
              <a:spcBef>
                <a:spcPts val="0"/>
              </a:spcBef>
            </a:pPr>
            <a:r>
              <a:rPr lang="en-US" sz="6800" dirty="0"/>
              <a:t>North Coast Resources Partnership (North Coast IRWM) </a:t>
            </a:r>
          </a:p>
          <a:p>
            <a:pPr lvl="1">
              <a:lnSpc>
                <a:spcPct val="120000"/>
              </a:lnSpc>
              <a:spcBef>
                <a:spcPts val="0"/>
              </a:spcBef>
            </a:pPr>
            <a:r>
              <a:rPr lang="en-US" sz="6800" dirty="0"/>
              <a:t>San Francisco Estuary Institute </a:t>
            </a:r>
          </a:p>
          <a:p>
            <a:pPr lvl="1">
              <a:lnSpc>
                <a:spcPct val="120000"/>
              </a:lnSpc>
              <a:spcBef>
                <a:spcPts val="0"/>
              </a:spcBef>
            </a:pPr>
            <a:r>
              <a:rPr lang="en-US" sz="6800" dirty="0"/>
              <a:t>Sonoma County Agricultural Preservation and Open Space District </a:t>
            </a:r>
          </a:p>
          <a:p>
            <a:pPr lvl="1">
              <a:lnSpc>
                <a:spcPct val="120000"/>
              </a:lnSpc>
              <a:spcBef>
                <a:spcPts val="0"/>
              </a:spcBef>
            </a:pPr>
            <a:r>
              <a:rPr lang="en-US" sz="6800" dirty="0"/>
              <a:t>Sonoma Resource Conservation District </a:t>
            </a:r>
          </a:p>
          <a:p>
            <a:pPr lvl="1">
              <a:lnSpc>
                <a:spcPct val="120000"/>
              </a:lnSpc>
              <a:spcBef>
                <a:spcPts val="0"/>
              </a:spcBef>
            </a:pPr>
            <a:r>
              <a:rPr lang="en-US" sz="6800" dirty="0"/>
              <a:t>Gold Ridge Resource Conservation District </a:t>
            </a:r>
          </a:p>
          <a:p>
            <a:pPr lvl="1">
              <a:lnSpc>
                <a:spcPct val="120000"/>
              </a:lnSpc>
              <a:spcBef>
                <a:spcPts val="0"/>
              </a:spcBef>
            </a:pPr>
            <a:r>
              <a:rPr lang="en-US" sz="6800" dirty="0"/>
              <a:t>Mendocino Resource Conservation District </a:t>
            </a:r>
          </a:p>
          <a:p>
            <a:pPr lvl="1">
              <a:lnSpc>
                <a:spcPct val="120000"/>
              </a:lnSpc>
              <a:spcBef>
                <a:spcPts val="0"/>
              </a:spcBef>
            </a:pPr>
            <a:r>
              <a:rPr lang="en-US" sz="6800" dirty="0"/>
              <a:t>Sonoma Land Trust </a:t>
            </a:r>
          </a:p>
          <a:p>
            <a:pPr lvl="1">
              <a:lnSpc>
                <a:spcPct val="120000"/>
              </a:lnSpc>
              <a:spcBef>
                <a:spcPts val="0"/>
              </a:spcBef>
            </a:pPr>
            <a:r>
              <a:rPr lang="en-US" sz="6800" dirty="0"/>
              <a:t>Pepperwood Preserve </a:t>
            </a:r>
          </a:p>
          <a:p>
            <a:pPr lvl="1">
              <a:lnSpc>
                <a:spcPct val="120000"/>
              </a:lnSpc>
              <a:spcBef>
                <a:spcPts val="0"/>
              </a:spcBef>
            </a:pPr>
            <a:r>
              <a:rPr lang="en-US" sz="6800" dirty="0"/>
              <a:t>Lawrence Berkeley National Laboratory </a:t>
            </a:r>
          </a:p>
          <a:p>
            <a:pPr lvl="1">
              <a:lnSpc>
                <a:spcPct val="120000"/>
              </a:lnSpc>
              <a:spcBef>
                <a:spcPts val="0"/>
              </a:spcBef>
            </a:pPr>
            <a:r>
              <a:rPr lang="en-US" sz="6800" dirty="0"/>
              <a:t>Laguna de Santa Rosa Foundation </a:t>
            </a:r>
          </a:p>
          <a:p>
            <a:pPr lvl="1">
              <a:lnSpc>
                <a:spcPct val="120000"/>
              </a:lnSpc>
              <a:spcBef>
                <a:spcPts val="0"/>
              </a:spcBef>
            </a:pPr>
            <a:r>
              <a:rPr lang="en-US" sz="6800" dirty="0"/>
              <a:t>National Oceanic and Atmospheric Administration </a:t>
            </a:r>
          </a:p>
          <a:p>
            <a:pPr lvl="1">
              <a:lnSpc>
                <a:spcPct val="120000"/>
              </a:lnSpc>
              <a:spcBef>
                <a:spcPts val="0"/>
              </a:spcBef>
            </a:pPr>
            <a:r>
              <a:rPr lang="en-US" sz="6800" dirty="0"/>
              <a:t>Mendocino County Russian River Flood Control &amp; Water Conservation Improvement District</a:t>
            </a:r>
            <a:br>
              <a:rPr lang="en-US" sz="2900" dirty="0"/>
            </a:br>
            <a:endParaRPr lang="en-US" sz="2900" dirty="0"/>
          </a:p>
        </p:txBody>
      </p:sp>
    </p:spTree>
    <p:extLst>
      <p:ext uri="{BB962C8B-B14F-4D97-AF65-F5344CB8AC3E}">
        <p14:creationId xmlns:p14="http://schemas.microsoft.com/office/powerpoint/2010/main" val="3236186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Prop 1 Storm Water Resource Plan (SWRP)</a:t>
            </a:r>
          </a:p>
        </p:txBody>
      </p:sp>
      <p:sp>
        <p:nvSpPr>
          <p:cNvPr id="3" name="Content Placeholder 2"/>
          <p:cNvSpPr>
            <a:spLocks noGrp="1"/>
          </p:cNvSpPr>
          <p:nvPr>
            <p:ph idx="1"/>
          </p:nvPr>
        </p:nvSpPr>
        <p:spPr/>
        <p:txBody>
          <a:bodyPr>
            <a:normAutofit/>
          </a:bodyPr>
          <a:lstStyle/>
          <a:p>
            <a:pPr marL="0" lvl="0" indent="0">
              <a:buNone/>
            </a:pPr>
            <a:r>
              <a:rPr lang="en-US" sz="2200" dirty="0"/>
              <a:t>Benefits of the regional approach</a:t>
            </a:r>
          </a:p>
          <a:p>
            <a:r>
              <a:rPr lang="en-US" sz="2200" dirty="0"/>
              <a:t>RRWA has a track record of working together successfully</a:t>
            </a:r>
          </a:p>
          <a:p>
            <a:r>
              <a:rPr lang="en-US" sz="2200" dirty="0"/>
              <a:t>Leverage collective resources and expertise</a:t>
            </a:r>
          </a:p>
          <a:p>
            <a:r>
              <a:rPr lang="en-US" sz="2200" dirty="0"/>
              <a:t>Regional projects reduce individual costs</a:t>
            </a:r>
          </a:p>
          <a:p>
            <a:r>
              <a:rPr lang="en-US" sz="2200" dirty="0"/>
              <a:t>Allows for larger projects, greater benefits, and increased likelihood of implementation funding</a:t>
            </a:r>
          </a:p>
        </p:txBody>
      </p:sp>
    </p:spTree>
    <p:extLst>
      <p:ext uri="{BB962C8B-B14F-4D97-AF65-F5344CB8AC3E}">
        <p14:creationId xmlns:p14="http://schemas.microsoft.com/office/powerpoint/2010/main" val="550835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9742" y="365126"/>
            <a:ext cx="7065669" cy="1325563"/>
          </a:xfrm>
        </p:spPr>
        <p:txBody>
          <a:bodyPr>
            <a:noAutofit/>
          </a:bodyPr>
          <a:lstStyle/>
          <a:p>
            <a:r>
              <a:rPr lang="en-US" sz="4300" dirty="0"/>
              <a:t>Russian River Regional Monitoring Program (R3MP)</a:t>
            </a:r>
          </a:p>
        </p:txBody>
      </p:sp>
      <p:sp>
        <p:nvSpPr>
          <p:cNvPr id="3" name="Content Placeholder 2"/>
          <p:cNvSpPr>
            <a:spLocks noGrp="1"/>
          </p:cNvSpPr>
          <p:nvPr>
            <p:ph idx="1"/>
          </p:nvPr>
        </p:nvSpPr>
        <p:spPr>
          <a:xfrm>
            <a:off x="1719742" y="2009553"/>
            <a:ext cx="6795607" cy="4167410"/>
          </a:xfrm>
        </p:spPr>
        <p:txBody>
          <a:bodyPr>
            <a:normAutofit/>
          </a:bodyPr>
          <a:lstStyle/>
          <a:p>
            <a:pPr marL="0" indent="0">
              <a:buNone/>
            </a:pPr>
            <a:r>
              <a:rPr lang="en-US" sz="2200" dirty="0"/>
              <a:t>NCRWQCB discretionary funding grant</a:t>
            </a:r>
          </a:p>
          <a:p>
            <a:r>
              <a:rPr lang="en-US" sz="2200" dirty="0"/>
              <a:t>San Francisco Estuary Institute (SFEI) facilitating development of R3MP</a:t>
            </a:r>
          </a:p>
          <a:p>
            <a:r>
              <a:rPr lang="en-US" sz="2200" dirty="0"/>
              <a:t>The R3MP’s goal is to develop a coordinated, standardized, cost effective monitoring program that collects data and communicates information about surface water quality in the Russian River Watershed for the purpose of addressing management questions driven by regulatory goals and objectives</a:t>
            </a:r>
          </a:p>
        </p:txBody>
      </p:sp>
    </p:spTree>
    <p:extLst>
      <p:ext uri="{BB962C8B-B14F-4D97-AF65-F5344CB8AC3E}">
        <p14:creationId xmlns:p14="http://schemas.microsoft.com/office/powerpoint/2010/main" val="344058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19742" y="365126"/>
            <a:ext cx="7173245" cy="1325563"/>
          </a:xfrm>
        </p:spPr>
        <p:txBody>
          <a:bodyPr>
            <a:noAutofit/>
          </a:bodyPr>
          <a:lstStyle/>
          <a:p>
            <a:r>
              <a:rPr lang="en-US" sz="4300" dirty="0"/>
              <a:t>Russian River Regional Monitoring Program (R3MP)</a:t>
            </a:r>
          </a:p>
        </p:txBody>
      </p:sp>
      <p:sp>
        <p:nvSpPr>
          <p:cNvPr id="2" name="Content Placeholder 1"/>
          <p:cNvSpPr>
            <a:spLocks noGrp="1"/>
          </p:cNvSpPr>
          <p:nvPr>
            <p:ph idx="1"/>
          </p:nvPr>
        </p:nvSpPr>
        <p:spPr>
          <a:xfrm>
            <a:off x="1719742" y="1825625"/>
            <a:ext cx="6795607" cy="4593104"/>
          </a:xfrm>
        </p:spPr>
        <p:txBody>
          <a:bodyPr>
            <a:normAutofit fontScale="92500" lnSpcReduction="10000"/>
          </a:bodyPr>
          <a:lstStyle/>
          <a:p>
            <a:pPr>
              <a:lnSpc>
                <a:spcPct val="110000"/>
              </a:lnSpc>
            </a:pPr>
            <a:r>
              <a:rPr lang="en-US" sz="2400" dirty="0">
                <a:solidFill>
                  <a:prstClr val="white"/>
                </a:solidFill>
              </a:rPr>
              <a:t>The R3MP will initially focus on surface water monitoring within the Russian River Watershed to benefit  the current Municipal Separate Storm Sewer System (MS4) co-permittees under their watershed-based National Pollutant Discharge Elimination System (NPDES) permit. The benefits will include better:</a:t>
            </a:r>
          </a:p>
          <a:p>
            <a:pPr lvl="1">
              <a:lnSpc>
                <a:spcPct val="110000"/>
              </a:lnSpc>
            </a:pPr>
            <a:r>
              <a:rPr lang="en-US" sz="1800" dirty="0">
                <a:solidFill>
                  <a:prstClr val="white"/>
                </a:solidFill>
              </a:rPr>
              <a:t>access to monitoring data and results;</a:t>
            </a:r>
          </a:p>
          <a:p>
            <a:pPr lvl="1">
              <a:lnSpc>
                <a:spcPct val="110000"/>
              </a:lnSpc>
            </a:pPr>
            <a:r>
              <a:rPr lang="en-US" sz="1800" dirty="0">
                <a:solidFill>
                  <a:prstClr val="white"/>
                </a:solidFill>
              </a:rPr>
              <a:t>public reporting of monitoring reports;</a:t>
            </a:r>
          </a:p>
          <a:p>
            <a:pPr lvl="1">
              <a:lnSpc>
                <a:spcPct val="110000"/>
              </a:lnSpc>
            </a:pPr>
            <a:r>
              <a:rPr lang="en-US" sz="1800" dirty="0">
                <a:solidFill>
                  <a:prstClr val="white"/>
                </a:solidFill>
              </a:rPr>
              <a:t>understanding of the effects of coordinated storm water management on water quality throughout the watershed; </a:t>
            </a:r>
          </a:p>
          <a:p>
            <a:pPr lvl="1">
              <a:lnSpc>
                <a:spcPct val="110000"/>
              </a:lnSpc>
            </a:pPr>
            <a:r>
              <a:rPr lang="en-US" sz="1800" dirty="0">
                <a:solidFill>
                  <a:prstClr val="white"/>
                </a:solidFill>
              </a:rPr>
              <a:t>science to adjust the permit and management practices to improve their performance. </a:t>
            </a:r>
          </a:p>
          <a:p>
            <a:pPr marL="457200" lvl="1" indent="-457200">
              <a:spcBef>
                <a:spcPts val="1000"/>
              </a:spcBef>
            </a:pPr>
            <a:endParaRPr lang="en-US" sz="2800" dirty="0"/>
          </a:p>
          <a:p>
            <a:pPr marL="457200" lvl="1" indent="-457200">
              <a:spcBef>
                <a:spcPts val="1000"/>
              </a:spcBef>
            </a:pPr>
            <a:endParaRPr lang="en-US" sz="2800" dirty="0"/>
          </a:p>
        </p:txBody>
      </p:sp>
    </p:spTree>
    <p:extLst>
      <p:ext uri="{BB962C8B-B14F-4D97-AF65-F5344CB8AC3E}">
        <p14:creationId xmlns:p14="http://schemas.microsoft.com/office/powerpoint/2010/main" val="1155386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New Programs in FY 17-18	</a:t>
            </a:r>
          </a:p>
        </p:txBody>
      </p:sp>
      <p:sp>
        <p:nvSpPr>
          <p:cNvPr id="3" name="Content Placeholder 2"/>
          <p:cNvSpPr>
            <a:spLocks noGrp="1"/>
          </p:cNvSpPr>
          <p:nvPr>
            <p:ph type="subTitle" idx="1"/>
          </p:nvPr>
        </p:nvSpPr>
        <p:spPr>
          <a:xfrm>
            <a:off x="2784022" y="2091644"/>
            <a:ext cx="5731328" cy="4416731"/>
          </a:xfrm>
        </p:spPr>
        <p:txBody>
          <a:bodyPr>
            <a:normAutofit/>
          </a:bodyPr>
          <a:lstStyle/>
          <a:p>
            <a:pPr marL="228600" indent="-228600">
              <a:lnSpc>
                <a:spcPct val="110000"/>
              </a:lnSpc>
              <a:buFont typeface="Arial" panose="020B0604020202020204" pitchFamily="34" charset="0"/>
              <a:buChar char="•"/>
            </a:pPr>
            <a:r>
              <a:rPr lang="en-US" sz="2200" dirty="0"/>
              <a:t>Maintain Core Programs</a:t>
            </a:r>
          </a:p>
          <a:p>
            <a:pPr marL="228600" indent="-228600">
              <a:lnSpc>
                <a:spcPct val="110000"/>
              </a:lnSpc>
              <a:buFont typeface="Arial" panose="020B0604020202020204" pitchFamily="34" charset="0"/>
              <a:buChar char="•"/>
            </a:pPr>
            <a:r>
              <a:rPr lang="en-US" sz="2000" dirty="0"/>
              <a:t>MS4 Permit Compliance Support</a:t>
            </a:r>
          </a:p>
          <a:p>
            <a:pPr marL="228600" indent="-228600">
              <a:lnSpc>
                <a:spcPct val="110000"/>
              </a:lnSpc>
              <a:buFont typeface="Arial" panose="020B0604020202020204" pitchFamily="34" charset="0"/>
              <a:buChar char="•"/>
            </a:pPr>
            <a:r>
              <a:rPr lang="en-US" sz="2200" dirty="0"/>
              <a:t>Storm Water Resource Plan (SWRP)</a:t>
            </a:r>
          </a:p>
          <a:p>
            <a:pPr marL="228600" indent="-228600">
              <a:lnSpc>
                <a:spcPct val="110000"/>
              </a:lnSpc>
              <a:buFont typeface="Arial" panose="020B0604020202020204" pitchFamily="34" charset="0"/>
              <a:buChar char="•"/>
            </a:pPr>
            <a:r>
              <a:rPr lang="en-US" sz="2200" dirty="0"/>
              <a:t>Russian River Regional Monitoring Plan (R3MP)</a:t>
            </a:r>
          </a:p>
          <a:p>
            <a:pPr marL="228600" indent="-228600">
              <a:lnSpc>
                <a:spcPct val="110000"/>
              </a:lnSpc>
              <a:buFont typeface="Arial" panose="020B0604020202020204" pitchFamily="34" charset="0"/>
              <a:buChar char="•"/>
            </a:pPr>
            <a:r>
              <a:rPr lang="en-US" sz="2200" dirty="0"/>
              <a:t>Seek New Grant Funding</a:t>
            </a:r>
          </a:p>
          <a:p>
            <a:pPr marL="228600" indent="-228600">
              <a:lnSpc>
                <a:spcPct val="110000"/>
              </a:lnSpc>
              <a:buFont typeface="Arial" panose="020B0604020202020204" pitchFamily="34" charset="0"/>
              <a:buChar char="•"/>
            </a:pPr>
            <a:r>
              <a:rPr lang="en-US" sz="2200" dirty="0"/>
              <a:t>Expand Membership</a:t>
            </a:r>
          </a:p>
        </p:txBody>
      </p:sp>
      <p:sp>
        <p:nvSpPr>
          <p:cNvPr id="4" name="Date Placeholder 3"/>
          <p:cNvSpPr>
            <a:spLocks noGrp="1"/>
          </p:cNvSpPr>
          <p:nvPr>
            <p:ph type="dt" sz="half" idx="10"/>
          </p:nvPr>
        </p:nvSpPr>
        <p:spPr/>
        <p:txBody>
          <a:bodyPr/>
          <a:lstStyle/>
          <a:p>
            <a:r>
              <a:rPr lang="en-US"/>
              <a:t>5/18/2017</a:t>
            </a:r>
            <a:endParaRPr lang="en-US" dirty="0"/>
          </a:p>
        </p:txBody>
      </p:sp>
    </p:spTree>
    <p:extLst>
      <p:ext uri="{BB962C8B-B14F-4D97-AF65-F5344CB8AC3E}">
        <p14:creationId xmlns:p14="http://schemas.microsoft.com/office/powerpoint/2010/main" val="3483809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699" cy="1143634"/>
          </a:xfrm>
        </p:spPr>
        <p:txBody>
          <a:bodyPr>
            <a:normAutofit/>
          </a:bodyPr>
          <a:lstStyle/>
          <a:p>
            <a:r>
              <a:rPr lang="en-US" sz="4800" dirty="0"/>
              <a:t>Contact US</a:t>
            </a:r>
          </a:p>
        </p:txBody>
      </p:sp>
      <p:sp>
        <p:nvSpPr>
          <p:cNvPr id="3" name="Content Placeholder 2"/>
          <p:cNvSpPr>
            <a:spLocks noGrp="1"/>
          </p:cNvSpPr>
          <p:nvPr>
            <p:ph idx="1"/>
          </p:nvPr>
        </p:nvSpPr>
        <p:spPr>
          <a:xfrm>
            <a:off x="628650" y="1508760"/>
            <a:ext cx="7886700" cy="4489745"/>
          </a:xfrm>
        </p:spPr>
        <p:txBody>
          <a:bodyPr>
            <a:normAutofit fontScale="70000" lnSpcReduction="20000"/>
          </a:bodyPr>
          <a:lstStyle/>
          <a:p>
            <a:pPr marL="0" indent="0">
              <a:buNone/>
            </a:pPr>
            <a:r>
              <a:rPr lang="en-US" dirty="0"/>
              <a:t>Website:	www.rrwatershed.org</a:t>
            </a:r>
          </a:p>
          <a:p>
            <a:pPr marL="0" indent="0">
              <a:buNone/>
            </a:pPr>
            <a:r>
              <a:rPr lang="en-US" dirty="0"/>
              <a:t>Email:		Info@rrwatershed.org</a:t>
            </a:r>
          </a:p>
          <a:p>
            <a:pPr marL="0" indent="0">
              <a:buNone/>
            </a:pPr>
            <a:r>
              <a:rPr lang="en-US" dirty="0"/>
              <a:t>Phone:		707-508-3670</a:t>
            </a:r>
          </a:p>
          <a:p>
            <a:endParaRPr lang="en-US" dirty="0"/>
          </a:p>
          <a:p>
            <a:pPr marL="0" indent="0">
              <a:buNone/>
            </a:pPr>
            <a:r>
              <a:rPr lang="en-US" dirty="0"/>
              <a:t>Mailing Addresses:	Mendocino County</a:t>
            </a:r>
          </a:p>
          <a:p>
            <a:pPr marL="0" indent="0">
              <a:buNone/>
            </a:pPr>
            <a:r>
              <a:rPr lang="en-US" dirty="0"/>
              <a:t>			300 Seminary Avenue</a:t>
            </a:r>
          </a:p>
          <a:p>
            <a:pPr marL="0" indent="0">
              <a:buNone/>
            </a:pPr>
            <a:r>
              <a:rPr lang="en-US" dirty="0"/>
              <a:t>			Ukiah, CA 95482</a:t>
            </a:r>
          </a:p>
          <a:p>
            <a:pPr marL="0" indent="0">
              <a:buNone/>
            </a:pPr>
            <a:endParaRPr lang="en-US" dirty="0"/>
          </a:p>
          <a:p>
            <a:pPr marL="0" indent="0">
              <a:lnSpc>
                <a:spcPct val="120000"/>
              </a:lnSpc>
              <a:buNone/>
              <a:tabLst>
                <a:tab pos="571500" algn="l"/>
              </a:tabLst>
            </a:pPr>
            <a:r>
              <a:rPr lang="en-US" dirty="0"/>
              <a:t>      	   				     		  	https://www.facebook.com/RRWatershed</a:t>
            </a:r>
          </a:p>
          <a:p>
            <a:pPr marL="0" indent="0">
              <a:lnSpc>
                <a:spcPct val="120000"/>
              </a:lnSpc>
              <a:buNone/>
              <a:tabLst>
                <a:tab pos="571500" algn="l"/>
              </a:tabLst>
            </a:pPr>
            <a:r>
              <a:rPr lang="en-US" dirty="0"/>
              <a:t>	@russianriverwatershed</a:t>
            </a:r>
          </a:p>
          <a:p>
            <a:pPr marL="0" indent="0">
              <a:lnSpc>
                <a:spcPct val="120000"/>
              </a:lnSpc>
              <a:buNone/>
              <a:tabLst>
                <a:tab pos="571500" algn="l"/>
              </a:tabLst>
            </a:pPr>
            <a:r>
              <a:rPr lang="en-US" dirty="0"/>
              <a:t>	http://www.rrwatershed.org/</a:t>
            </a:r>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977" y="4522306"/>
            <a:ext cx="335693" cy="335693"/>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6167" t="16049" r="16325" b="16284"/>
          <a:stretch/>
        </p:blipFill>
        <p:spPr>
          <a:xfrm>
            <a:off x="734709" y="4983160"/>
            <a:ext cx="347124" cy="347937"/>
          </a:xfrm>
          <a:prstGeom prst="round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303" y="5456258"/>
            <a:ext cx="347937" cy="347937"/>
          </a:xfrm>
          <a:prstGeom prst="roundRect">
            <a:avLst/>
          </a:prstGeom>
        </p:spPr>
      </p:pic>
      <p:sp>
        <p:nvSpPr>
          <p:cNvPr id="4" name="Date Placeholder 3"/>
          <p:cNvSpPr>
            <a:spLocks noGrp="1"/>
          </p:cNvSpPr>
          <p:nvPr>
            <p:ph type="dt" sz="half" idx="10"/>
          </p:nvPr>
        </p:nvSpPr>
        <p:spPr/>
        <p:txBody>
          <a:bodyPr/>
          <a:lstStyle/>
          <a:p>
            <a:r>
              <a:rPr lang="en-US"/>
              <a:t>5/18/2017</a:t>
            </a:r>
            <a:endParaRPr lang="en-US" dirty="0"/>
          </a:p>
        </p:txBody>
      </p:sp>
    </p:spTree>
    <p:extLst>
      <p:ext uri="{BB962C8B-B14F-4D97-AF65-F5344CB8AC3E}">
        <p14:creationId xmlns:p14="http://schemas.microsoft.com/office/powerpoint/2010/main" val="328717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275497" y="298768"/>
            <a:ext cx="5600700" cy="1212850"/>
          </a:xfrm>
        </p:spPr>
        <p:txBody>
          <a:bodyPr/>
          <a:lstStyle/>
          <a:p>
            <a:r>
              <a:rPr lang="en-US" sz="4000" dirty="0"/>
              <a:t>Members</a:t>
            </a:r>
          </a:p>
        </p:txBody>
      </p:sp>
      <p:sp>
        <p:nvSpPr>
          <p:cNvPr id="3" name="Rectangle 2"/>
          <p:cNvSpPr/>
          <p:nvPr/>
        </p:nvSpPr>
        <p:spPr>
          <a:xfrm>
            <a:off x="559398" y="1527586"/>
            <a:ext cx="2519962" cy="3629645"/>
          </a:xfrm>
          <a:prstGeom prst="rect">
            <a:avLst/>
          </a:prstGeom>
        </p:spPr>
        <p:txBody>
          <a:bodyPr wrap="square">
            <a:spAutoFit/>
          </a:bodyPr>
          <a:lstStyle/>
          <a:p>
            <a:pPr marL="228600" indent="-228600">
              <a:lnSpc>
                <a:spcPct val="90000"/>
              </a:lnSpc>
              <a:spcBef>
                <a:spcPts val="1000"/>
              </a:spcBef>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County of Sonoma </a:t>
            </a:r>
          </a:p>
          <a:p>
            <a:pPr marL="228600" indent="-228600">
              <a:lnSpc>
                <a:spcPct val="90000"/>
              </a:lnSpc>
              <a:spcBef>
                <a:spcPts val="1000"/>
              </a:spcBef>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County of Mendocino</a:t>
            </a:r>
          </a:p>
          <a:p>
            <a:pPr marL="228600" indent="-228600">
              <a:lnSpc>
                <a:spcPct val="90000"/>
              </a:lnSpc>
              <a:spcBef>
                <a:spcPts val="1000"/>
              </a:spcBef>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Cloverdale</a:t>
            </a:r>
          </a:p>
          <a:p>
            <a:pPr marL="228600" indent="-228600">
              <a:lnSpc>
                <a:spcPct val="90000"/>
              </a:lnSpc>
              <a:spcBef>
                <a:spcPts val="1000"/>
              </a:spcBef>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Cotati</a:t>
            </a:r>
          </a:p>
          <a:p>
            <a:pPr marL="228600" indent="-228600">
              <a:lnSpc>
                <a:spcPct val="90000"/>
              </a:lnSpc>
              <a:spcBef>
                <a:spcPts val="1000"/>
              </a:spcBef>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Healdsburg</a:t>
            </a:r>
          </a:p>
          <a:p>
            <a:pPr marL="228600" indent="-228600">
              <a:lnSpc>
                <a:spcPct val="90000"/>
              </a:lnSpc>
              <a:spcBef>
                <a:spcPts val="1000"/>
              </a:spcBef>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Rohnert Park</a:t>
            </a:r>
          </a:p>
          <a:p>
            <a:pPr marL="228600" indent="-228600">
              <a:lnSpc>
                <a:spcPct val="90000"/>
              </a:lnSpc>
              <a:spcBef>
                <a:spcPts val="1000"/>
              </a:spcBef>
              <a:buFont typeface="Arial" panose="020B0604020202020204" pitchFamily="34" charset="0"/>
              <a:buChar char="•"/>
            </a:pPr>
            <a:endParaRPr lang="en-US" sz="2500" dirty="0">
              <a:solidFill>
                <a:schemeClr val="bg1"/>
              </a:solidFill>
              <a:latin typeface="Arial" panose="020B0604020202020204" pitchFamily="34" charset="0"/>
              <a:cs typeface="Arial" panose="020B0604020202020204" pitchFamily="34" charset="0"/>
            </a:endParaRPr>
          </a:p>
        </p:txBody>
      </p:sp>
      <p:pic>
        <p:nvPicPr>
          <p:cNvPr id="11" name="Picture 10" descr="C:\Users\allewellyn\Desktop\OceanGraphicFu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6671" y="1527586"/>
            <a:ext cx="3707801" cy="48059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6" name="Rectangle 15"/>
          <p:cNvSpPr/>
          <p:nvPr/>
        </p:nvSpPr>
        <p:spPr>
          <a:xfrm>
            <a:off x="2854040" y="1511618"/>
            <a:ext cx="2560320" cy="2128788"/>
          </a:xfrm>
          <a:prstGeom prst="rect">
            <a:avLst/>
          </a:prstGeom>
        </p:spPr>
        <p:txBody>
          <a:bodyPr>
            <a:spAutoFit/>
          </a:bodyPr>
          <a:lstStyle/>
          <a:p>
            <a:pPr marL="228600" indent="-228600">
              <a:lnSpc>
                <a:spcPct val="90000"/>
              </a:lnSpc>
              <a:spcBef>
                <a:spcPts val="1000"/>
              </a:spcBef>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Santa Rosa </a:t>
            </a:r>
          </a:p>
          <a:p>
            <a:pPr marL="228600" indent="-228600">
              <a:lnSpc>
                <a:spcPct val="90000"/>
              </a:lnSpc>
              <a:spcBef>
                <a:spcPts val="1000"/>
              </a:spcBef>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Sebastopol</a:t>
            </a:r>
          </a:p>
          <a:p>
            <a:pPr marL="228600" indent="-228600">
              <a:lnSpc>
                <a:spcPct val="90000"/>
              </a:lnSpc>
              <a:spcBef>
                <a:spcPts val="1000"/>
              </a:spcBef>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Ukiah</a:t>
            </a:r>
          </a:p>
          <a:p>
            <a:pPr marL="228600" indent="-228600">
              <a:lnSpc>
                <a:spcPct val="90000"/>
              </a:lnSpc>
              <a:spcBef>
                <a:spcPts val="1000"/>
              </a:spcBef>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Windsor</a:t>
            </a:r>
          </a:p>
          <a:p>
            <a:pPr marL="228600" indent="-228600">
              <a:lnSpc>
                <a:spcPct val="90000"/>
              </a:lnSpc>
              <a:spcBef>
                <a:spcPts val="1000"/>
              </a:spcBef>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Sonoma County Water Agency</a:t>
            </a:r>
          </a:p>
        </p:txBody>
      </p:sp>
      <p:sp>
        <p:nvSpPr>
          <p:cNvPr id="2" name="Date Placeholder 1"/>
          <p:cNvSpPr>
            <a:spLocks noGrp="1"/>
          </p:cNvSpPr>
          <p:nvPr>
            <p:ph type="dt" sz="half" idx="10"/>
          </p:nvPr>
        </p:nvSpPr>
        <p:spPr/>
        <p:txBody>
          <a:bodyPr/>
          <a:lstStyle/>
          <a:p>
            <a:r>
              <a:rPr lang="en-US"/>
              <a:t>5/18/2017</a:t>
            </a:r>
            <a:endParaRPr lang="en-US" dirty="0"/>
          </a:p>
        </p:txBody>
      </p:sp>
    </p:spTree>
    <p:extLst>
      <p:ext uri="{BB962C8B-B14F-4D97-AF65-F5344CB8AC3E}">
        <p14:creationId xmlns:p14="http://schemas.microsoft.com/office/powerpoint/2010/main" val="4210722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altLang="en-US" dirty="0"/>
              <a:t>Presentation Outline</a:t>
            </a:r>
            <a:endParaRPr lang="en-US" dirty="0"/>
          </a:p>
        </p:txBody>
      </p:sp>
      <p:sp>
        <p:nvSpPr>
          <p:cNvPr id="5" name="Content Placeholder 4"/>
          <p:cNvSpPr>
            <a:spLocks noGrp="1"/>
          </p:cNvSpPr>
          <p:nvPr>
            <p:ph type="subTitle" idx="1"/>
          </p:nvPr>
        </p:nvSpPr>
        <p:spPr>
          <a:xfrm>
            <a:off x="2784022" y="2091644"/>
            <a:ext cx="5731328" cy="3383325"/>
          </a:xfrm>
        </p:spPr>
        <p:txBody>
          <a:bodyPr>
            <a:normAutofit/>
          </a:bodyPr>
          <a:lstStyle/>
          <a:p>
            <a:pPr marL="228600" indent="-228600">
              <a:buFont typeface="Arial" panose="020B0604020202020204" pitchFamily="34" charset="0"/>
              <a:buChar char="•"/>
            </a:pPr>
            <a:r>
              <a:rPr lang="en-US" altLang="en-US" sz="2200" dirty="0"/>
              <a:t>RRWA Overview</a:t>
            </a:r>
          </a:p>
          <a:p>
            <a:pPr marL="685800" lvl="2" indent="-228600" algn="l">
              <a:spcBef>
                <a:spcPts val="1000"/>
              </a:spcBef>
              <a:buFont typeface="Arial" panose="020B0604020202020204" pitchFamily="34" charset="0"/>
              <a:buChar char="•"/>
            </a:pPr>
            <a:r>
              <a:rPr lang="en-US" altLang="en-US" sz="2200" dirty="0"/>
              <a:t>Watershed Facts</a:t>
            </a:r>
          </a:p>
          <a:p>
            <a:pPr marL="685800" lvl="2" indent="-228600" algn="l">
              <a:spcBef>
                <a:spcPts val="1000"/>
              </a:spcBef>
              <a:buFont typeface="Arial" panose="020B0604020202020204" pitchFamily="34" charset="0"/>
              <a:buChar char="•"/>
            </a:pPr>
            <a:r>
              <a:rPr lang="en-US" altLang="en-US" sz="2200" dirty="0"/>
              <a:t>RRWA’s Role in the Watershed</a:t>
            </a:r>
          </a:p>
          <a:p>
            <a:pPr marL="685800" lvl="2" indent="-228600" algn="l">
              <a:spcBef>
                <a:spcPts val="1000"/>
              </a:spcBef>
              <a:buFont typeface="Arial" panose="020B0604020202020204" pitchFamily="34" charset="0"/>
              <a:buChar char="•"/>
            </a:pPr>
            <a:r>
              <a:rPr lang="en-US" altLang="en-US" sz="2200" dirty="0"/>
              <a:t>RRWA Structure</a:t>
            </a:r>
          </a:p>
          <a:p>
            <a:pPr marL="228600" indent="-228600">
              <a:buFont typeface="Arial" panose="020B0604020202020204" pitchFamily="34" charset="0"/>
              <a:buChar char="•"/>
            </a:pPr>
            <a:r>
              <a:rPr lang="en-US" altLang="en-US" sz="2200" dirty="0"/>
              <a:t>RRWA Programs</a:t>
            </a:r>
          </a:p>
          <a:p>
            <a:endParaRPr lang="en-US" dirty="0"/>
          </a:p>
        </p:txBody>
      </p:sp>
      <p:sp>
        <p:nvSpPr>
          <p:cNvPr id="2" name="Date Placeholder 1"/>
          <p:cNvSpPr>
            <a:spLocks noGrp="1"/>
          </p:cNvSpPr>
          <p:nvPr>
            <p:ph type="dt" sz="half" idx="10"/>
          </p:nvPr>
        </p:nvSpPr>
        <p:spPr/>
        <p:txBody>
          <a:bodyPr/>
          <a:lstStyle/>
          <a:p>
            <a:r>
              <a:rPr lang="en-US"/>
              <a:t>5/18/2017</a:t>
            </a:r>
            <a:endParaRPr lang="en-US" dirty="0"/>
          </a:p>
        </p:txBody>
      </p:sp>
    </p:spTree>
    <p:extLst>
      <p:ext uri="{BB962C8B-B14F-4D97-AF65-F5344CB8AC3E}">
        <p14:creationId xmlns:p14="http://schemas.microsoft.com/office/powerpoint/2010/main" val="3935824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RRWA Overview</a:t>
            </a:r>
          </a:p>
        </p:txBody>
      </p:sp>
      <p:sp>
        <p:nvSpPr>
          <p:cNvPr id="2" name="Date Placeholder 1"/>
          <p:cNvSpPr>
            <a:spLocks noGrp="1"/>
          </p:cNvSpPr>
          <p:nvPr>
            <p:ph type="dt" sz="half" idx="10"/>
          </p:nvPr>
        </p:nvSpPr>
        <p:spPr/>
        <p:txBody>
          <a:bodyPr/>
          <a:lstStyle/>
          <a:p>
            <a:r>
              <a:rPr lang="en-US"/>
              <a:t>5/18/2017</a:t>
            </a:r>
            <a:endParaRPr lang="en-US" dirty="0"/>
          </a:p>
        </p:txBody>
      </p:sp>
    </p:spTree>
    <p:extLst>
      <p:ext uri="{BB962C8B-B14F-4D97-AF65-F5344CB8AC3E}">
        <p14:creationId xmlns:p14="http://schemas.microsoft.com/office/powerpoint/2010/main" val="4212394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lIns="91440" tIns="45720" rIns="91440" bIns="45720" rtlCol="0" anchor="ctr">
            <a:normAutofit/>
          </a:bodyPr>
          <a:lstStyle/>
          <a:p>
            <a:r>
              <a:rPr lang="en-US" sz="4800" dirty="0"/>
              <a:t>Watershed Facts</a:t>
            </a:r>
          </a:p>
        </p:txBody>
      </p:sp>
      <p:sp>
        <p:nvSpPr>
          <p:cNvPr id="2" name="Content Placeholder 1"/>
          <p:cNvSpPr>
            <a:spLocks noGrp="1"/>
          </p:cNvSpPr>
          <p:nvPr>
            <p:ph sz="half" idx="1"/>
          </p:nvPr>
        </p:nvSpPr>
        <p:spPr>
          <a:xfrm>
            <a:off x="628649" y="1825625"/>
            <a:ext cx="4316611" cy="4351338"/>
          </a:xfrm>
        </p:spPr>
        <p:txBody>
          <a:bodyPr>
            <a:normAutofit fontScale="77500" lnSpcReduction="20000"/>
          </a:bodyPr>
          <a:lstStyle/>
          <a:p>
            <a:r>
              <a:rPr lang="en-US" dirty="0"/>
              <a:t>1,500 square miles of forests, agricultural lands and urban lands in Mendocino and Sonoma Counties</a:t>
            </a:r>
          </a:p>
          <a:p>
            <a:r>
              <a:rPr lang="en-US" altLang="en-US" dirty="0"/>
              <a:t>Two major reservoirs</a:t>
            </a:r>
          </a:p>
          <a:p>
            <a:r>
              <a:rPr lang="en-US" dirty="0"/>
              <a:t>Russian River flows 110 miles from its headwaters near Redwood Valley and Potter Valley to the Pacific Ocean near Jenner</a:t>
            </a:r>
          </a:p>
          <a:p>
            <a:r>
              <a:rPr lang="en-US" dirty="0"/>
              <a:t>Home to approximately 360,000 people</a:t>
            </a:r>
          </a:p>
          <a:p>
            <a:r>
              <a:rPr lang="en-US" dirty="0"/>
              <a:t>238 streams and creeks, and 63 species of fish </a:t>
            </a:r>
          </a:p>
        </p:txBody>
      </p:sp>
      <p:sp>
        <p:nvSpPr>
          <p:cNvPr id="5" name="Content Placeholder 2"/>
          <p:cNvSpPr txBox="1">
            <a:spLocks/>
          </p:cNvSpPr>
          <p:nvPr/>
        </p:nvSpPr>
        <p:spPr>
          <a:xfrm>
            <a:off x="628650" y="1282262"/>
            <a:ext cx="7886700" cy="489470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lnSpc>
                <a:spcPct val="100000"/>
              </a:lnSpc>
              <a:spcBef>
                <a:spcPts val="0"/>
              </a:spcBef>
              <a:buFont typeface="+mj-lt"/>
              <a:buAutoNum type="romanLcPeriod"/>
            </a:pPr>
            <a:endParaRPr lang="en-US" sz="2000" b="1" dirty="0">
              <a:ea typeface="Times New Roman" panose="02020603050405020304" pitchFamily="18" charset="0"/>
            </a:endParaRPr>
          </a:p>
          <a:p>
            <a:pPr marL="342900" indent="-342900" algn="just">
              <a:lnSpc>
                <a:spcPct val="100000"/>
              </a:lnSpc>
              <a:spcBef>
                <a:spcPts val="0"/>
              </a:spcBef>
              <a:buFont typeface="+mj-lt"/>
              <a:buAutoNum type="arabicPeriod"/>
            </a:pPr>
            <a:endParaRPr lang="en-US" sz="2000" dirty="0">
              <a:latin typeface="Times New Roman" panose="02020603050405020304" pitchFamily="18" charset="0"/>
              <a:ea typeface="Times New Roman" panose="02020603050405020304" pitchFamily="18" charset="0"/>
            </a:endParaRPr>
          </a:p>
        </p:txBody>
      </p:sp>
      <p:pic>
        <p:nvPicPr>
          <p:cNvPr id="6" name="Picture 8" descr="calwater-hsa-rr-smallmap2003"/>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945260" y="1486476"/>
            <a:ext cx="3671025" cy="489470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a:t>5/18/2017</a:t>
            </a:r>
            <a:endParaRPr lang="en-US" dirty="0"/>
          </a:p>
        </p:txBody>
      </p:sp>
    </p:spTree>
    <p:extLst>
      <p:ext uri="{BB962C8B-B14F-4D97-AF65-F5344CB8AC3E}">
        <p14:creationId xmlns:p14="http://schemas.microsoft.com/office/powerpoint/2010/main" val="2994857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p:cNvSpPr txBox="1">
            <a:spLocks/>
          </p:cNvSpPr>
          <p:nvPr/>
        </p:nvSpPr>
        <p:spPr>
          <a:xfrm>
            <a:off x="2784022" y="1825625"/>
            <a:ext cx="5731327"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2" name="Title 1"/>
          <p:cNvSpPr>
            <a:spLocks noGrp="1"/>
          </p:cNvSpPr>
          <p:nvPr>
            <p:ph type="title"/>
          </p:nvPr>
        </p:nvSpPr>
        <p:spPr/>
        <p:txBody>
          <a:bodyPr>
            <a:noAutofit/>
          </a:bodyPr>
          <a:lstStyle/>
          <a:p>
            <a:r>
              <a:rPr lang="en-US" sz="4800" dirty="0"/>
              <a:t>RRWA’s Role in the Watershed</a:t>
            </a:r>
          </a:p>
        </p:txBody>
      </p:sp>
      <p:sp>
        <p:nvSpPr>
          <p:cNvPr id="3" name="Content Placeholder 2"/>
          <p:cNvSpPr>
            <a:spLocks noGrp="1"/>
          </p:cNvSpPr>
          <p:nvPr>
            <p:ph idx="1"/>
          </p:nvPr>
        </p:nvSpPr>
        <p:spPr/>
        <p:txBody>
          <a:bodyPr/>
          <a:lstStyle/>
          <a:p>
            <a:r>
              <a:rPr lang="en-US" sz="2200" dirty="0"/>
              <a:t>RRWA exists to serve the interests of our member agencies</a:t>
            </a:r>
          </a:p>
          <a:p>
            <a:r>
              <a:rPr lang="en-US" sz="2200" dirty="0"/>
              <a:t>RRWA meetings are open to the public </a:t>
            </a:r>
          </a:p>
          <a:p>
            <a:r>
              <a:rPr lang="en-US" sz="2200" dirty="0"/>
              <a:t>RRWA partners with other groups in the watershed</a:t>
            </a:r>
          </a:p>
          <a:p>
            <a:endParaRPr lang="en-US" dirty="0"/>
          </a:p>
        </p:txBody>
      </p:sp>
    </p:spTree>
    <p:extLst>
      <p:ext uri="{BB962C8B-B14F-4D97-AF65-F5344CB8AC3E}">
        <p14:creationId xmlns:p14="http://schemas.microsoft.com/office/powerpoint/2010/main" val="117160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Line 27"/>
          <p:cNvSpPr>
            <a:spLocks noChangeShapeType="1"/>
          </p:cNvSpPr>
          <p:nvPr/>
        </p:nvSpPr>
        <p:spPr bwMode="auto">
          <a:xfrm>
            <a:off x="1614806" y="1245870"/>
            <a:ext cx="5860066" cy="4145316"/>
          </a:xfrm>
          <a:prstGeom prst="line">
            <a:avLst/>
          </a:prstGeom>
          <a:noFill/>
          <a:ln w="63500" cap="rnd">
            <a:solidFill>
              <a:srgbClr val="FF6600"/>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1" name="Line 27"/>
          <p:cNvSpPr>
            <a:spLocks noChangeShapeType="1"/>
          </p:cNvSpPr>
          <p:nvPr/>
        </p:nvSpPr>
        <p:spPr bwMode="auto">
          <a:xfrm flipV="1">
            <a:off x="1223010" y="1551007"/>
            <a:ext cx="6564108" cy="3552258"/>
          </a:xfrm>
          <a:prstGeom prst="line">
            <a:avLst/>
          </a:prstGeom>
          <a:noFill/>
          <a:ln w="63500" cap="rnd">
            <a:solidFill>
              <a:srgbClr val="FF6600"/>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5" name="Line 23"/>
          <p:cNvSpPr>
            <a:spLocks noChangeShapeType="1"/>
          </p:cNvSpPr>
          <p:nvPr/>
        </p:nvSpPr>
        <p:spPr bwMode="auto">
          <a:xfrm flipH="1">
            <a:off x="5154297" y="2664922"/>
            <a:ext cx="1507496" cy="525688"/>
          </a:xfrm>
          <a:prstGeom prst="line">
            <a:avLst/>
          </a:prstGeom>
          <a:noFill/>
          <a:ln w="635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 name="Line 23"/>
          <p:cNvSpPr>
            <a:spLocks noChangeShapeType="1"/>
          </p:cNvSpPr>
          <p:nvPr/>
        </p:nvSpPr>
        <p:spPr bwMode="auto">
          <a:xfrm>
            <a:off x="2335308" y="3513334"/>
            <a:ext cx="5361657" cy="31533"/>
          </a:xfrm>
          <a:prstGeom prst="line">
            <a:avLst/>
          </a:prstGeom>
          <a:noFill/>
          <a:ln w="635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 name="Line 23"/>
          <p:cNvSpPr>
            <a:spLocks noChangeShapeType="1"/>
          </p:cNvSpPr>
          <p:nvPr/>
        </p:nvSpPr>
        <p:spPr bwMode="auto">
          <a:xfrm>
            <a:off x="2125981" y="2510790"/>
            <a:ext cx="4745168" cy="1950707"/>
          </a:xfrm>
          <a:prstGeom prst="line">
            <a:avLst/>
          </a:prstGeom>
          <a:noFill/>
          <a:ln w="635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 name="Line 23"/>
          <p:cNvSpPr>
            <a:spLocks noChangeShapeType="1"/>
          </p:cNvSpPr>
          <p:nvPr/>
        </p:nvSpPr>
        <p:spPr bwMode="auto">
          <a:xfrm>
            <a:off x="3223261" y="1357156"/>
            <a:ext cx="2897935" cy="4483574"/>
          </a:xfrm>
          <a:prstGeom prst="line">
            <a:avLst/>
          </a:prstGeom>
          <a:noFill/>
          <a:ln w="635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 name="Line 23"/>
          <p:cNvSpPr>
            <a:spLocks noChangeShapeType="1"/>
          </p:cNvSpPr>
          <p:nvPr/>
        </p:nvSpPr>
        <p:spPr bwMode="auto">
          <a:xfrm flipH="1">
            <a:off x="2846068" y="1408927"/>
            <a:ext cx="3529334" cy="3848873"/>
          </a:xfrm>
          <a:prstGeom prst="line">
            <a:avLst/>
          </a:prstGeom>
          <a:noFill/>
          <a:ln w="635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 name="Line 23"/>
          <p:cNvSpPr>
            <a:spLocks noChangeShapeType="1"/>
          </p:cNvSpPr>
          <p:nvPr/>
        </p:nvSpPr>
        <p:spPr bwMode="auto">
          <a:xfrm>
            <a:off x="4536660" y="1335069"/>
            <a:ext cx="0" cy="4039296"/>
          </a:xfrm>
          <a:prstGeom prst="line">
            <a:avLst/>
          </a:prstGeom>
          <a:noFill/>
          <a:ln w="635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14" name="Picture 5" descr="cotati-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4388" y="4642121"/>
            <a:ext cx="1426081" cy="980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descr="Healdsburg_color"/>
          <p:cNvPicPr>
            <a:picLocks noChangeAspect="1" noChangeArrowheads="1"/>
          </p:cNvPicPr>
          <p:nvPr/>
        </p:nvPicPr>
        <p:blipFill rotWithShape="1">
          <a:blip r:embed="rId3">
            <a:extLst>
              <a:ext uri="{28A0092B-C50C-407E-A947-70E740481C1C}">
                <a14:useLocalDpi xmlns:a14="http://schemas.microsoft.com/office/drawing/2010/main" val="0"/>
              </a:ext>
            </a:extLst>
          </a:blip>
          <a:srcRect b="5983"/>
          <a:stretch/>
        </p:blipFill>
        <p:spPr bwMode="auto">
          <a:xfrm>
            <a:off x="2476940" y="755232"/>
            <a:ext cx="1464514" cy="83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descr="rohnert-park-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2327" y="5109501"/>
            <a:ext cx="1097280" cy="904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20095" y="5316027"/>
            <a:ext cx="1793132" cy="640903"/>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18484" y="1133703"/>
            <a:ext cx="1988142" cy="513790"/>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03324" y="4277764"/>
            <a:ext cx="1348741" cy="674371"/>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69163" y="2976846"/>
            <a:ext cx="1097280" cy="1097280"/>
          </a:xfrm>
          <a:prstGeom prst="rect">
            <a:avLst/>
          </a:prstGeom>
        </p:spPr>
      </p:pic>
      <p:pic>
        <p:nvPicPr>
          <p:cNvPr id="22" name="Pictur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99748" y="329182"/>
            <a:ext cx="1021974" cy="1021974"/>
          </a:xfrm>
          <a:prstGeom prst="rect">
            <a:avLst/>
          </a:prstGeom>
        </p:spPr>
      </p:pic>
      <p:pic>
        <p:nvPicPr>
          <p:cNvPr id="23" name="Picture 9" descr="SCWA-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71149" y="2999739"/>
            <a:ext cx="915969" cy="112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0" descr="Sonoma-Count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46598" y="1831463"/>
            <a:ext cx="1012852" cy="100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rotWithShape="1">
          <a:blip r:embed="rId12">
            <a:extLst>
              <a:ext uri="{28A0092B-C50C-407E-A947-70E740481C1C}">
                <a14:useLocalDpi xmlns:a14="http://schemas.microsoft.com/office/drawing/2010/main" val="0"/>
              </a:ext>
            </a:extLst>
          </a:blip>
          <a:srcRect l="6297" t="18148" r="4567" b="26251"/>
          <a:stretch/>
        </p:blipFill>
        <p:spPr>
          <a:xfrm>
            <a:off x="6464143" y="2167997"/>
            <a:ext cx="1940904" cy="672609"/>
          </a:xfrm>
          <a:prstGeom prst="rect">
            <a:avLst/>
          </a:prstGeom>
        </p:spPr>
      </p:pic>
      <p:sp>
        <p:nvSpPr>
          <p:cNvPr id="26" name="Oval 32"/>
          <p:cNvSpPr>
            <a:spLocks noChangeArrowheads="1"/>
          </p:cNvSpPr>
          <p:nvPr/>
        </p:nvSpPr>
        <p:spPr bwMode="auto">
          <a:xfrm>
            <a:off x="297180" y="268159"/>
            <a:ext cx="1317626" cy="1231077"/>
          </a:xfrm>
          <a:prstGeom prst="ellipse">
            <a:avLst/>
          </a:prstGeom>
          <a:solidFill>
            <a:srgbClr val="2B3F55">
              <a:alpha val="20000"/>
            </a:srgbClr>
          </a:solidFill>
          <a:ln w="9525">
            <a:solidFill>
              <a:srgbClr val="FF66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dirty="0">
                <a:solidFill>
                  <a:schemeClr val="bg1"/>
                </a:solidFill>
              </a:rPr>
              <a:t>Individual </a:t>
            </a:r>
          </a:p>
          <a:p>
            <a:pPr algn="ctr" eaLnBrk="1" hangingPunct="1"/>
            <a:r>
              <a:rPr lang="en-US" altLang="en-US" b="1" dirty="0">
                <a:solidFill>
                  <a:schemeClr val="bg1"/>
                </a:solidFill>
              </a:rPr>
              <a:t>Citizens</a:t>
            </a:r>
          </a:p>
        </p:txBody>
      </p:sp>
      <p:sp>
        <p:nvSpPr>
          <p:cNvPr id="27" name="Oval 33"/>
          <p:cNvSpPr>
            <a:spLocks noChangeArrowheads="1"/>
          </p:cNvSpPr>
          <p:nvPr/>
        </p:nvSpPr>
        <p:spPr bwMode="auto">
          <a:xfrm>
            <a:off x="297179" y="5104129"/>
            <a:ext cx="1418467" cy="1264767"/>
          </a:xfrm>
          <a:prstGeom prst="ellipse">
            <a:avLst/>
          </a:prstGeom>
          <a:solidFill>
            <a:srgbClr val="2B3F55">
              <a:alpha val="20000"/>
            </a:srgbClr>
          </a:solidFill>
          <a:ln w="9525">
            <a:solidFill>
              <a:srgbClr val="FF66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dirty="0">
                <a:solidFill>
                  <a:schemeClr val="bg1"/>
                </a:solidFill>
              </a:rPr>
              <a:t>Regulatory </a:t>
            </a:r>
          </a:p>
          <a:p>
            <a:pPr algn="ctr" eaLnBrk="1" hangingPunct="1"/>
            <a:r>
              <a:rPr lang="en-US" altLang="en-US" b="1" dirty="0">
                <a:solidFill>
                  <a:schemeClr val="bg1"/>
                </a:solidFill>
              </a:rPr>
              <a:t>Agencies</a:t>
            </a:r>
          </a:p>
        </p:txBody>
      </p:sp>
      <p:sp>
        <p:nvSpPr>
          <p:cNvPr id="28" name="Oval 34"/>
          <p:cNvSpPr>
            <a:spLocks noChangeArrowheads="1"/>
          </p:cNvSpPr>
          <p:nvPr/>
        </p:nvSpPr>
        <p:spPr bwMode="auto">
          <a:xfrm>
            <a:off x="7477920" y="268159"/>
            <a:ext cx="1341032" cy="1379334"/>
          </a:xfrm>
          <a:prstGeom prst="ellipse">
            <a:avLst/>
          </a:prstGeom>
          <a:solidFill>
            <a:srgbClr val="2B3F55">
              <a:alpha val="20000"/>
            </a:srgbClr>
          </a:solidFill>
          <a:ln w="9525">
            <a:solidFill>
              <a:srgbClr val="FF66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dirty="0">
                <a:solidFill>
                  <a:schemeClr val="bg1"/>
                </a:solidFill>
              </a:rPr>
              <a:t>Regional </a:t>
            </a:r>
          </a:p>
          <a:p>
            <a:pPr algn="ctr" eaLnBrk="1" hangingPunct="1"/>
            <a:r>
              <a:rPr lang="en-US" altLang="en-US" b="1" dirty="0">
                <a:solidFill>
                  <a:schemeClr val="bg1"/>
                </a:solidFill>
              </a:rPr>
              <a:t>Partners</a:t>
            </a:r>
          </a:p>
        </p:txBody>
      </p:sp>
      <p:sp>
        <p:nvSpPr>
          <p:cNvPr id="29" name="Oval 38"/>
          <p:cNvSpPr>
            <a:spLocks noChangeArrowheads="1"/>
          </p:cNvSpPr>
          <p:nvPr/>
        </p:nvSpPr>
        <p:spPr bwMode="auto">
          <a:xfrm>
            <a:off x="7474872" y="5103267"/>
            <a:ext cx="1344080" cy="1286026"/>
          </a:xfrm>
          <a:prstGeom prst="ellipse">
            <a:avLst/>
          </a:prstGeom>
          <a:solidFill>
            <a:srgbClr val="2B3F55">
              <a:alpha val="20000"/>
            </a:srgbClr>
          </a:solidFill>
          <a:ln w="9525">
            <a:solidFill>
              <a:srgbClr val="FF66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dirty="0">
                <a:solidFill>
                  <a:schemeClr val="bg1"/>
                </a:solidFill>
              </a:rPr>
              <a:t>Local </a:t>
            </a:r>
          </a:p>
          <a:p>
            <a:pPr algn="ctr" eaLnBrk="1" hangingPunct="1"/>
            <a:r>
              <a:rPr lang="en-US" altLang="en-US" b="1" dirty="0">
                <a:solidFill>
                  <a:schemeClr val="bg1"/>
                </a:solidFill>
              </a:rPr>
              <a:t> Non-profits </a:t>
            </a:r>
          </a:p>
        </p:txBody>
      </p:sp>
      <p:pic>
        <p:nvPicPr>
          <p:cNvPr id="2" name="Picture 13" descr="Logo blu no tex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30650" y="2743200"/>
            <a:ext cx="12827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r>
              <a:rPr lang="en-US"/>
              <a:t>5/18/2017</a:t>
            </a:r>
            <a:endParaRPr lang="en-US" dirty="0"/>
          </a:p>
        </p:txBody>
      </p:sp>
    </p:spTree>
    <p:extLst>
      <p:ext uri="{BB962C8B-B14F-4D97-AF65-F5344CB8AC3E}">
        <p14:creationId xmlns:p14="http://schemas.microsoft.com/office/powerpoint/2010/main" val="1523618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RRWA Structure</a:t>
            </a:r>
          </a:p>
        </p:txBody>
      </p:sp>
      <p:sp>
        <p:nvSpPr>
          <p:cNvPr id="4" name="Rounded Rectangle 5"/>
          <p:cNvSpPr/>
          <p:nvPr/>
        </p:nvSpPr>
        <p:spPr>
          <a:xfrm>
            <a:off x="1719742" y="1790663"/>
            <a:ext cx="7315197" cy="822960"/>
          </a:xfrm>
          <a:prstGeom prst="roundRect">
            <a:avLst/>
          </a:prstGeom>
          <a:noFill/>
        </p:spPr>
        <p:style>
          <a:lnRef idx="0">
            <a:schemeClr val="accent6"/>
          </a:lnRef>
          <a:fillRef idx="3">
            <a:schemeClr val="accent6"/>
          </a:fillRef>
          <a:effectRef idx="3">
            <a:schemeClr val="accent6"/>
          </a:effectRef>
          <a:fontRef idx="minor">
            <a:schemeClr val="lt1"/>
          </a:fontRef>
        </p:style>
        <p:txBody>
          <a:bodyPr rtlCol="0" anchor="ctr"/>
          <a:lstStyle/>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Governance: Board of Directors </a:t>
            </a:r>
          </a:p>
          <a:p>
            <a:pPr marL="1657350" lvl="1"/>
            <a:r>
              <a:rPr lang="en-US" sz="2200" dirty="0">
                <a:latin typeface="Arial" panose="020B0604020202020204" pitchFamily="34" charset="0"/>
                <a:cs typeface="Arial" panose="020B0604020202020204" pitchFamily="34" charset="0"/>
              </a:rPr>
              <a:t>Member elected officials and managers</a:t>
            </a:r>
          </a:p>
          <a:p>
            <a:pPr algn="ctr"/>
            <a:endParaRPr lang="en-US" sz="2200" dirty="0">
              <a:latin typeface="Arial" panose="020B0604020202020204" pitchFamily="34" charset="0"/>
              <a:cs typeface="Arial" panose="020B0604020202020204" pitchFamily="34" charset="0"/>
            </a:endParaRPr>
          </a:p>
        </p:txBody>
      </p:sp>
      <p:sp>
        <p:nvSpPr>
          <p:cNvPr id="5" name="Rounded Rectangle 6"/>
          <p:cNvSpPr/>
          <p:nvPr/>
        </p:nvSpPr>
        <p:spPr>
          <a:xfrm>
            <a:off x="1719744" y="2726686"/>
            <a:ext cx="7315197" cy="822960"/>
          </a:xfrm>
          <a:prstGeom prst="roundRect">
            <a:avLst/>
          </a:prstGeom>
          <a:noFill/>
        </p:spPr>
        <p:style>
          <a:lnRef idx="0">
            <a:schemeClr val="accent6"/>
          </a:lnRef>
          <a:fillRef idx="3">
            <a:schemeClr val="accent6"/>
          </a:fillRef>
          <a:effectRef idx="3">
            <a:schemeClr val="accent6"/>
          </a:effectRef>
          <a:fontRef idx="minor">
            <a:schemeClr val="lt1"/>
          </a:fontRef>
        </p:style>
        <p:txBody>
          <a:bodyPr rtlCol="0" anchor="ctr"/>
          <a:lstStyle/>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Working Group: Technical Working Groups</a:t>
            </a:r>
          </a:p>
          <a:p>
            <a:pPr marL="2000250" lvl="1"/>
            <a:r>
              <a:rPr lang="en-US" sz="2200" dirty="0">
                <a:latin typeface="Arial" panose="020B0604020202020204" pitchFamily="34" charset="0"/>
                <a:cs typeface="Arial" panose="020B0604020202020204" pitchFamily="34" charset="0"/>
              </a:rPr>
              <a:t>Member agency staff</a:t>
            </a:r>
          </a:p>
          <a:p>
            <a:pPr algn="ctr"/>
            <a:endParaRPr lang="en-US" sz="2200" dirty="0">
              <a:latin typeface="Arial" panose="020B0604020202020204" pitchFamily="34" charset="0"/>
              <a:cs typeface="Arial" panose="020B0604020202020204" pitchFamily="34" charset="0"/>
            </a:endParaRPr>
          </a:p>
        </p:txBody>
      </p:sp>
      <p:sp>
        <p:nvSpPr>
          <p:cNvPr id="6" name="Rounded Rectangle 7"/>
          <p:cNvSpPr/>
          <p:nvPr/>
        </p:nvSpPr>
        <p:spPr>
          <a:xfrm>
            <a:off x="1719741" y="3662709"/>
            <a:ext cx="7315197" cy="822960"/>
          </a:xfrm>
          <a:prstGeom prst="roundRect">
            <a:avLst/>
          </a:prstGeom>
          <a:noFill/>
        </p:spPr>
        <p:style>
          <a:lnRef idx="0">
            <a:schemeClr val="accent6"/>
          </a:lnRef>
          <a:fillRef idx="3">
            <a:schemeClr val="accent6"/>
          </a:fillRef>
          <a:effectRef idx="3">
            <a:schemeClr val="accent6"/>
          </a:effectRef>
          <a:fontRef idx="minor">
            <a:schemeClr val="lt1"/>
          </a:fontRef>
        </p:style>
        <p:txBody>
          <a:bodyPr rtlCol="0" anchor="ctr"/>
          <a:lstStyle/>
          <a:p>
            <a:pPr>
              <a:lnSpc>
                <a:spcPct val="70000"/>
              </a:lnSpc>
              <a:spcBef>
                <a:spcPts val="1000"/>
              </a:spcBef>
            </a:pPr>
            <a:endParaRPr lang="en-US" sz="2200" dirty="0">
              <a:latin typeface="Arial" panose="020B0604020202020204" pitchFamily="34" charset="0"/>
              <a:cs typeface="Arial" panose="020B0604020202020204" pitchFamily="34" charset="0"/>
            </a:endParaRPr>
          </a:p>
          <a:p>
            <a:pPr>
              <a:lnSpc>
                <a:spcPct val="70000"/>
              </a:lnSpc>
              <a:spcBef>
                <a:spcPts val="1000"/>
              </a:spcBef>
            </a:pPr>
            <a:r>
              <a:rPr lang="en-US" sz="2200" dirty="0">
                <a:latin typeface="Arial" panose="020B0604020202020204" pitchFamily="34" charset="0"/>
                <a:cs typeface="Arial" panose="020B0604020202020204" pitchFamily="34" charset="0"/>
              </a:rPr>
              <a:t>Admin / Executive Support: </a:t>
            </a:r>
            <a:r>
              <a:rPr lang="en-US" sz="2200" dirty="0">
                <a:solidFill>
                  <a:schemeClr val="bg1"/>
                </a:solidFill>
                <a:latin typeface="Arial" panose="020B0604020202020204" pitchFamily="34" charset="0"/>
                <a:cs typeface="Arial" panose="020B0604020202020204" pitchFamily="34" charset="0"/>
              </a:rPr>
              <a:t>Executive Director </a:t>
            </a:r>
          </a:p>
          <a:p>
            <a:pPr marL="3432175">
              <a:lnSpc>
                <a:spcPct val="70000"/>
              </a:lnSpc>
              <a:spcBef>
                <a:spcPts val="1000"/>
              </a:spcBef>
            </a:pPr>
            <a:r>
              <a:rPr lang="en-US" sz="2200" dirty="0">
                <a:solidFill>
                  <a:schemeClr val="bg1"/>
                </a:solidFill>
                <a:latin typeface="Arial" panose="020B0604020202020204" pitchFamily="34" charset="0"/>
                <a:cs typeface="Arial" panose="020B0604020202020204" pitchFamily="34" charset="0"/>
              </a:rPr>
              <a:t>RRWA staff</a:t>
            </a:r>
          </a:p>
          <a:p>
            <a:pPr algn="ctr"/>
            <a:endParaRPr lang="en-US" sz="2200" dirty="0">
              <a:latin typeface="Arial" panose="020B0604020202020204" pitchFamily="34" charset="0"/>
              <a:cs typeface="Arial" panose="020B0604020202020204" pitchFamily="34" charset="0"/>
            </a:endParaRPr>
          </a:p>
        </p:txBody>
      </p:sp>
      <p:sp>
        <p:nvSpPr>
          <p:cNvPr id="7" name="Rounded Rectangle 8"/>
          <p:cNvSpPr/>
          <p:nvPr/>
        </p:nvSpPr>
        <p:spPr>
          <a:xfrm>
            <a:off x="1719740" y="4608890"/>
            <a:ext cx="7315197" cy="822960"/>
          </a:xfrm>
          <a:prstGeom prst="roundRect">
            <a:avLst/>
          </a:prstGeom>
          <a:noFill/>
        </p:spPr>
        <p:style>
          <a:lnRef idx="0">
            <a:schemeClr val="accent6"/>
          </a:lnRef>
          <a:fillRef idx="3">
            <a:schemeClr val="accent6"/>
          </a:fillRef>
          <a:effectRef idx="3">
            <a:schemeClr val="accent6"/>
          </a:effectRef>
          <a:fontRef idx="minor">
            <a:schemeClr val="lt1"/>
          </a:fontRef>
        </p:style>
        <p:txBody>
          <a:bodyPr rtlCol="0" anchor="ctr"/>
          <a:lstStyle/>
          <a:p>
            <a:endParaRPr lang="en-US" sz="2200"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Fiscal Agent: </a:t>
            </a:r>
            <a:r>
              <a:rPr lang="en-US" sz="2200" dirty="0">
                <a:solidFill>
                  <a:schemeClr val="bg1"/>
                </a:solidFill>
                <a:latin typeface="Arial" panose="020B0604020202020204" pitchFamily="34" charset="0"/>
                <a:cs typeface="Arial" panose="020B0604020202020204" pitchFamily="34" charset="0"/>
              </a:rPr>
              <a:t>City of Ukiah</a:t>
            </a:r>
          </a:p>
          <a:p>
            <a:pPr>
              <a:tabLst>
                <a:tab pos="1709738" algn="l"/>
              </a:tabLst>
            </a:pPr>
            <a:r>
              <a:rPr lang="en-US" sz="2200" dirty="0">
                <a:solidFill>
                  <a:schemeClr val="bg1"/>
                </a:solidFill>
                <a:latin typeface="Arial" panose="020B0604020202020204" pitchFamily="34" charset="0"/>
                <a:cs typeface="Arial" panose="020B0604020202020204" pitchFamily="34" charset="0"/>
              </a:rPr>
              <a:t>	Budget – 100% from member agencies </a:t>
            </a:r>
          </a:p>
          <a:p>
            <a:endParaRPr lang="en-US" sz="2200" dirty="0">
              <a:solidFill>
                <a:schemeClr val="bg1"/>
              </a:solidFill>
              <a:latin typeface="Arial" panose="020B0604020202020204" pitchFamily="34" charset="0"/>
              <a:cs typeface="Arial" panose="020B0604020202020204" pitchFamily="34" charset="0"/>
            </a:endParaRPr>
          </a:p>
          <a:p>
            <a:pPr algn="ctr"/>
            <a:endParaRPr lang="en-US" sz="2200" dirty="0">
              <a:latin typeface="Arial" panose="020B0604020202020204" pitchFamily="34" charset="0"/>
              <a:cs typeface="Arial" panose="020B0604020202020204" pitchFamily="34" charset="0"/>
            </a:endParaRPr>
          </a:p>
        </p:txBody>
      </p:sp>
      <p:sp>
        <p:nvSpPr>
          <p:cNvPr id="14" name="Rounded Rectangle 8"/>
          <p:cNvSpPr/>
          <p:nvPr/>
        </p:nvSpPr>
        <p:spPr>
          <a:xfrm>
            <a:off x="1719740" y="5555071"/>
            <a:ext cx="7315197" cy="822960"/>
          </a:xfrm>
          <a:prstGeom prst="roundRect">
            <a:avLst/>
          </a:prstGeom>
          <a:noFill/>
        </p:spPr>
        <p:style>
          <a:lnRef idx="0">
            <a:schemeClr val="accent6"/>
          </a:lnRef>
          <a:fillRef idx="3">
            <a:schemeClr val="accent6"/>
          </a:fillRef>
          <a:effectRef idx="3">
            <a:schemeClr val="accent6"/>
          </a:effectRef>
          <a:fontRef idx="minor">
            <a:schemeClr val="lt1"/>
          </a:fontRef>
        </p:style>
        <p:txBody>
          <a:bodyPr rtlCol="0" anchor="ctr"/>
          <a:lstStyle/>
          <a:p>
            <a:pPr marL="0" lvl="1"/>
            <a:endParaRPr lang="en-US" sz="2200" dirty="0">
              <a:latin typeface="Arial" panose="020B0604020202020204" pitchFamily="34" charset="0"/>
              <a:cs typeface="Arial" panose="020B0604020202020204" pitchFamily="34" charset="0"/>
            </a:endParaRPr>
          </a:p>
          <a:p>
            <a:pPr marL="2398713" lvl="1" indent="-2398713"/>
            <a:endParaRPr lang="en-US" sz="2200" dirty="0">
              <a:latin typeface="Arial" panose="020B0604020202020204" pitchFamily="34" charset="0"/>
              <a:cs typeface="Arial" panose="020B0604020202020204" pitchFamily="34" charset="0"/>
            </a:endParaRPr>
          </a:p>
          <a:p>
            <a:pPr marL="2398713" lvl="1" indent="-2398713"/>
            <a:r>
              <a:rPr lang="en-US" sz="2200" dirty="0">
                <a:latin typeface="Arial" panose="020B0604020202020204" pitchFamily="34" charset="0"/>
                <a:cs typeface="Arial" panose="020B0604020202020204" pitchFamily="34" charset="0"/>
              </a:rPr>
              <a:t>Annual Work Plan: Executive Director Services, </a:t>
            </a:r>
          </a:p>
          <a:p>
            <a:pPr marL="2398713" lvl="1" indent="-2398713"/>
            <a:r>
              <a:rPr lang="en-US" sz="2200" dirty="0">
                <a:latin typeface="Arial" panose="020B0604020202020204" pitchFamily="34" charset="0"/>
                <a:cs typeface="Arial" panose="020B0604020202020204" pitchFamily="34" charset="0"/>
              </a:rPr>
              <a:t>	General Benefit Projects, </a:t>
            </a:r>
          </a:p>
          <a:p>
            <a:pPr marL="2398713" lvl="1" indent="-2398713"/>
            <a:r>
              <a:rPr lang="en-US" sz="2200" dirty="0">
                <a:latin typeface="Arial" panose="020B0604020202020204" pitchFamily="34" charset="0"/>
                <a:cs typeface="Arial" panose="020B0604020202020204" pitchFamily="34" charset="0"/>
              </a:rPr>
              <a:t>	Special Benefit Projects</a:t>
            </a:r>
            <a:endParaRPr lang="en-US" sz="2200" dirty="0">
              <a:solidFill>
                <a:schemeClr val="bg1"/>
              </a:solidFill>
              <a:latin typeface="Arial" panose="020B0604020202020204" pitchFamily="34" charset="0"/>
              <a:cs typeface="Arial" panose="020B0604020202020204" pitchFamily="34" charset="0"/>
            </a:endParaRPr>
          </a:p>
          <a:p>
            <a:pPr algn="ct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472970"/>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1E4E79"/>
      </a:dk2>
      <a:lt2>
        <a:srgbClr val="E7E6E6"/>
      </a:lt2>
      <a:accent1>
        <a:srgbClr val="1D7B48"/>
      </a:accent1>
      <a:accent2>
        <a:srgbClr val="D97B27"/>
      </a:accent2>
      <a:accent3>
        <a:srgbClr val="A5A5A5"/>
      </a:accent3>
      <a:accent4>
        <a:srgbClr val="FFE181"/>
      </a:accent4>
      <a:accent5>
        <a:srgbClr val="1E7A7A"/>
      </a:accent5>
      <a:accent6>
        <a:srgbClr val="2178A8"/>
      </a:accent6>
      <a:hlink>
        <a:srgbClr val="90BFD8"/>
      </a:hlink>
      <a:folHlink>
        <a:srgbClr val="7B1D1D"/>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3423</TotalTime>
  <Words>957</Words>
  <Application>Microsoft Office PowerPoint</Application>
  <PresentationFormat>On-screen Show (4:3)</PresentationFormat>
  <Paragraphs>223</Paragraphs>
  <Slides>26</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Times New Roman</vt:lpstr>
      <vt:lpstr>Office Theme</vt:lpstr>
      <vt:lpstr>Overview of the  Russian River Watershed Association</vt:lpstr>
      <vt:lpstr>PowerPoint Presentation</vt:lpstr>
      <vt:lpstr>Members</vt:lpstr>
      <vt:lpstr>Presentation Outline</vt:lpstr>
      <vt:lpstr>RRWA Overview</vt:lpstr>
      <vt:lpstr>Watershed Facts</vt:lpstr>
      <vt:lpstr>RRWA’s Role in the Watershed</vt:lpstr>
      <vt:lpstr>PowerPoint Presentation</vt:lpstr>
      <vt:lpstr>RRWA Structure</vt:lpstr>
      <vt:lpstr>RRWA Programs</vt:lpstr>
      <vt:lpstr>Environmental Articles</vt:lpstr>
      <vt:lpstr>Social Media</vt:lpstr>
      <vt:lpstr>Social Media</vt:lpstr>
      <vt:lpstr>High School Student Videos</vt:lpstr>
      <vt:lpstr>Safe Medicine Disposal Program</vt:lpstr>
      <vt:lpstr>Russian River-Friendly Landscape Guidelines</vt:lpstr>
      <vt:lpstr>Russian River-Friendly Landscape Guidelines</vt:lpstr>
      <vt:lpstr>Low Impact Development (LID) Trainings</vt:lpstr>
      <vt:lpstr>Storm Water Program</vt:lpstr>
      <vt:lpstr>Prop 1 Storm Water Resource Plan (SWRP)</vt:lpstr>
      <vt:lpstr>Prop 1 Storm Water Resource Plan (SWRP)</vt:lpstr>
      <vt:lpstr>Prop 1 Storm Water Resource Plan (SWRP)</vt:lpstr>
      <vt:lpstr>Russian River Regional Monitoring Program (R3MP)</vt:lpstr>
      <vt:lpstr>Russian River Regional Monitoring Program (R3MP)</vt:lpstr>
      <vt:lpstr>New Programs in FY 17-18 </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Sabrina Barron</dc:creator>
  <cp:lastModifiedBy>Sabrina Barron</cp:lastModifiedBy>
  <cp:revision>313</cp:revision>
  <cp:lastPrinted>2017-05-11T23:06:16Z</cp:lastPrinted>
  <dcterms:created xsi:type="dcterms:W3CDTF">2016-05-10T18:39:11Z</dcterms:created>
  <dcterms:modified xsi:type="dcterms:W3CDTF">2017-05-17T21:36:10Z</dcterms:modified>
</cp:coreProperties>
</file>